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5143500" cx="9144000"/>
  <p:notesSz cx="6858000" cy="9144000"/>
  <p:embeddedFontLst>
    <p:embeddedFont>
      <p:font typeface="Inter"/>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07D0EC-9A0C-4F69-86C3-1D404354EA1D}">
  <a:tblStyle styleId="{8F07D0EC-9A0C-4F69-86C3-1D404354EA1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Inter-boldItalic.fntdata"/><Relationship Id="rId70" Type="http://schemas.openxmlformats.org/officeDocument/2006/relationships/font" Target="fonts/Inter-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Inter-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Inter-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404404c35c4f5f4a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04404c35c4f5f4a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404404c35c4f5f4a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04404c35c4f5f4a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404404c35c4f5f4a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04404c35c4f5f4a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338a8d5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338a8d5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338a8d5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338a8d5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3f706c5b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3f706c5b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03f706c5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03f706c5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600"/>
              </a:spcBef>
              <a:spcAft>
                <a:spcPts val="400"/>
              </a:spcAft>
              <a:buClr>
                <a:schemeClr val="dk1"/>
              </a:buClr>
              <a:buSzPts val="1100"/>
              <a:buFont typeface="Arial"/>
              <a:buNone/>
            </a:pPr>
            <a:r>
              <a:rPr b="1" lang="en" sz="1700">
                <a:solidFill>
                  <a:schemeClr val="dk1"/>
                </a:solidFill>
              </a:rPr>
              <a:t> you're not testing the code the your going to Deploy !!!!!</a:t>
            </a:r>
            <a:endParaRPr b="1" sz="17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338a8d55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338a8d55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338a8d555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338a8d555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d338a8d5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d338a8d5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338a8d55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338a8d55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404404c35c4f5f4a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04404c35c4f5f4a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338a8d55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338a8d55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338a8d5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338a8d5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d338a8d55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d338a8d55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d338a8d55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d338a8d55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338a8d55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d338a8d55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d338a8d55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d338a8d55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338a8d55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338a8d55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d338a8d555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338a8d555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338a8d55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338a8d55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338a8d55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338a8d55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404404c35c4f5f4a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04404c35c4f5f4a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d338a8d55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d338a8d55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338a8d55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338a8d55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338a8d55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338a8d55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03f706c5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03f706c5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03f706c5b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03f706c5b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338a8d55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338a8d55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338a8d55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d338a8d55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d338a8d55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d338a8d55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d338a8d55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d338a8d55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d338a8d55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d338a8d55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404404c35c4f5f4a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04404c35c4f5f4a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d338a8d55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d338a8d55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03f706c5b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03f706c5b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d338a8d55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d338a8d55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d338a8d55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d338a8d55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03f706c5b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3f706c5b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03f706c5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3f706c5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d338a8d55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d338a8d55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d338a8d555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d338a8d555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338a8d55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338a8d55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a:t>
            </a:r>
            <a:r>
              <a:rPr lang="en"/>
              <a:t>share</a:t>
            </a:r>
            <a:r>
              <a:rPr lang="en"/>
              <a:t> data between worker thread it will </a:t>
            </a:r>
            <a:r>
              <a:rPr lang="en"/>
              <a:t>probably</a:t>
            </a:r>
            <a:r>
              <a:rPr lang="en"/>
              <a:t> help you </a:t>
            </a:r>
            <a:endParaRPr/>
          </a:p>
          <a:p>
            <a:pPr indent="0" lvl="0" marL="0" rtl="0" algn="l">
              <a:spcBef>
                <a:spcPts val="0"/>
              </a:spcBef>
              <a:spcAft>
                <a:spcPts val="0"/>
              </a:spcAft>
              <a:buNone/>
            </a:pPr>
            <a:r>
              <a:rPr lang="en"/>
              <a:t>But if your app is stateless so why??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338a8d55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338a8d55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404404c35c4f5f4a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04404c35c4f5f4a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3f706c5b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3f706c5b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03f706c5b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03f706c5b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d338a8d555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d338a8d555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d338a8d55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d338a8d55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d338a8d55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d338a8d55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d338a8d555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d338a8d555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338a8d555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d338a8d555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d338a8d555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d338a8d555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d338a8d55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d338a8d55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d338a8d555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d338a8d555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404404c35c4f5f4a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04404c35c4f5f4a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03f706c5b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03f706c5b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03f706c5b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03f706c5b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אנחנו מגייסים full stack </a:t>
            </a:r>
            <a:endParaRPr/>
          </a:p>
          <a:p>
            <a:pPr indent="0" lvl="0" marL="0" rtl="1" algn="r">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404404c35c4f5f4a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04404c35c4f5f4a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404404c35c4f5f4a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04404c35c4f5f4a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404404c35c4f5f4a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04404c35c4f5f4a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list - dark">
  <p:cSld name="BLANK_2_1_3_1">
    <p:bg>
      <p:bgPr>
        <a:solidFill>
          <a:schemeClr val="dk1"/>
        </a:solidFill>
      </p:bgPr>
    </p:bg>
    <p:spTree>
      <p:nvGrpSpPr>
        <p:cNvPr id="50" name="Shape 50"/>
        <p:cNvGrpSpPr/>
        <p:nvPr/>
      </p:nvGrpSpPr>
      <p:grpSpPr>
        <a:xfrm>
          <a:off x="0" y="0"/>
          <a:ext cx="0" cy="0"/>
          <a:chOff x="0" y="0"/>
          <a:chExt cx="0" cy="0"/>
        </a:xfrm>
      </p:grpSpPr>
      <p:sp>
        <p:nvSpPr>
          <p:cNvPr id="51" name="Google Shape;51;p13"/>
          <p:cNvSpPr/>
          <p:nvPr/>
        </p:nvSpPr>
        <p:spPr>
          <a:xfrm>
            <a:off x="184351" y="183500"/>
            <a:ext cx="131983" cy="149347"/>
          </a:xfrm>
          <a:custGeom>
            <a:rect b="b" l="l" r="r" t="t"/>
            <a:pathLst>
              <a:path extrusionOk="0" h="96665" w="85426">
                <a:moveTo>
                  <a:pt x="38966" y="0"/>
                </a:moveTo>
                <a:lnTo>
                  <a:pt x="0" y="22480"/>
                </a:lnTo>
                <a:lnTo>
                  <a:pt x="0" y="67690"/>
                </a:lnTo>
                <a:lnTo>
                  <a:pt x="14987" y="58948"/>
                </a:lnTo>
                <a:lnTo>
                  <a:pt x="14987" y="41214"/>
                </a:lnTo>
                <a:lnTo>
                  <a:pt x="14987" y="40964"/>
                </a:lnTo>
                <a:lnTo>
                  <a:pt x="15237" y="40464"/>
                </a:lnTo>
                <a:lnTo>
                  <a:pt x="16236" y="40464"/>
                </a:lnTo>
                <a:lnTo>
                  <a:pt x="34220" y="50955"/>
                </a:lnTo>
                <a:lnTo>
                  <a:pt x="34969" y="51705"/>
                </a:lnTo>
                <a:lnTo>
                  <a:pt x="35219" y="52454"/>
                </a:lnTo>
                <a:lnTo>
                  <a:pt x="35219" y="73435"/>
                </a:lnTo>
                <a:lnTo>
                  <a:pt x="34969" y="73935"/>
                </a:lnTo>
                <a:lnTo>
                  <a:pt x="34720" y="74185"/>
                </a:lnTo>
                <a:lnTo>
                  <a:pt x="34220" y="74435"/>
                </a:lnTo>
                <a:lnTo>
                  <a:pt x="33970" y="74185"/>
                </a:lnTo>
                <a:lnTo>
                  <a:pt x="18734" y="65442"/>
                </a:lnTo>
                <a:lnTo>
                  <a:pt x="3747" y="74185"/>
                </a:lnTo>
                <a:lnTo>
                  <a:pt x="42713" y="96665"/>
                </a:lnTo>
                <a:lnTo>
                  <a:pt x="81679" y="74185"/>
                </a:lnTo>
                <a:lnTo>
                  <a:pt x="66692" y="65442"/>
                </a:lnTo>
                <a:lnTo>
                  <a:pt x="51455" y="74185"/>
                </a:lnTo>
                <a:lnTo>
                  <a:pt x="50955" y="74435"/>
                </a:lnTo>
                <a:lnTo>
                  <a:pt x="50456" y="74185"/>
                </a:lnTo>
                <a:lnTo>
                  <a:pt x="50206" y="73935"/>
                </a:lnTo>
                <a:lnTo>
                  <a:pt x="50206" y="73435"/>
                </a:lnTo>
                <a:lnTo>
                  <a:pt x="50206" y="52454"/>
                </a:lnTo>
                <a:lnTo>
                  <a:pt x="50456" y="51705"/>
                </a:lnTo>
                <a:lnTo>
                  <a:pt x="50955" y="50955"/>
                </a:lnTo>
                <a:lnTo>
                  <a:pt x="69189" y="40464"/>
                </a:lnTo>
                <a:lnTo>
                  <a:pt x="69939" y="40464"/>
                </a:lnTo>
                <a:lnTo>
                  <a:pt x="70438" y="40964"/>
                </a:lnTo>
                <a:lnTo>
                  <a:pt x="70438" y="41214"/>
                </a:lnTo>
                <a:lnTo>
                  <a:pt x="70438" y="58948"/>
                </a:lnTo>
                <a:lnTo>
                  <a:pt x="85425" y="67690"/>
                </a:lnTo>
                <a:lnTo>
                  <a:pt x="85425" y="22480"/>
                </a:lnTo>
                <a:lnTo>
                  <a:pt x="46459" y="0"/>
                </a:lnTo>
                <a:lnTo>
                  <a:pt x="46459" y="17235"/>
                </a:lnTo>
                <a:lnTo>
                  <a:pt x="61696" y="26227"/>
                </a:lnTo>
                <a:lnTo>
                  <a:pt x="61946" y="26477"/>
                </a:lnTo>
                <a:lnTo>
                  <a:pt x="62196" y="26976"/>
                </a:lnTo>
                <a:lnTo>
                  <a:pt x="61946" y="27226"/>
                </a:lnTo>
                <a:lnTo>
                  <a:pt x="61696" y="27726"/>
                </a:lnTo>
                <a:lnTo>
                  <a:pt x="43462" y="38216"/>
                </a:lnTo>
                <a:lnTo>
                  <a:pt x="41714" y="38216"/>
                </a:lnTo>
                <a:lnTo>
                  <a:pt x="23729" y="27726"/>
                </a:lnTo>
                <a:lnTo>
                  <a:pt x="23230" y="27226"/>
                </a:lnTo>
                <a:lnTo>
                  <a:pt x="23230" y="26976"/>
                </a:lnTo>
                <a:lnTo>
                  <a:pt x="23230" y="26477"/>
                </a:lnTo>
                <a:lnTo>
                  <a:pt x="23729" y="26227"/>
                </a:lnTo>
                <a:lnTo>
                  <a:pt x="38966" y="17235"/>
                </a:lnTo>
                <a:lnTo>
                  <a:pt x="389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 name="Google Shape;52;p13"/>
          <p:cNvSpPr txBox="1"/>
          <p:nvPr>
            <p:ph idx="1" type="body"/>
          </p:nvPr>
        </p:nvSpPr>
        <p:spPr>
          <a:xfrm>
            <a:off x="5290650" y="1121550"/>
            <a:ext cx="3264900" cy="2894100"/>
          </a:xfrm>
          <a:prstGeom prst="rect">
            <a:avLst/>
          </a:prstGeom>
        </p:spPr>
        <p:txBody>
          <a:bodyPr anchorCtr="0" anchor="ctr" bIns="0" lIns="0" spcFirstLastPara="1" rIns="91425" wrap="square" tIns="0">
            <a:normAutofit/>
          </a:bodyPr>
          <a:lstStyle>
            <a:lvl1pPr indent="-311150" lvl="0" marL="457200">
              <a:spcBef>
                <a:spcPts val="0"/>
              </a:spcBef>
              <a:spcAft>
                <a:spcPts val="0"/>
              </a:spcAft>
              <a:buClr>
                <a:schemeClr val="lt1"/>
              </a:buClr>
              <a:buSzPts val="1300"/>
              <a:buFont typeface="Inter"/>
              <a:buChar char="→"/>
              <a:defRPr b="1" sz="1300">
                <a:solidFill>
                  <a:schemeClr val="lt1"/>
                </a:solidFill>
                <a:latin typeface="Inter"/>
                <a:ea typeface="Inter"/>
                <a:cs typeface="Inter"/>
                <a:sym typeface="Inter"/>
              </a:defRPr>
            </a:lvl1pPr>
            <a:lvl2pPr indent="-292100" lvl="1" marL="9144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2pPr>
            <a:lvl3pPr indent="-292100" lvl="2" marL="13716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3pPr>
            <a:lvl4pPr indent="-292100" lvl="3" marL="18288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4pPr>
            <a:lvl5pPr indent="-292100" lvl="4" marL="22860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5pPr>
            <a:lvl6pPr indent="-292100" lvl="5" marL="27432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6pPr>
            <a:lvl7pPr indent="-292100" lvl="6" marL="32004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7pPr>
            <a:lvl8pPr indent="-292100" lvl="7" marL="36576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8pPr>
            <a:lvl9pPr indent="-292100" lvl="8" marL="4114800">
              <a:spcBef>
                <a:spcPts val="0"/>
              </a:spcBef>
              <a:spcAft>
                <a:spcPts val="0"/>
              </a:spcAft>
              <a:buClr>
                <a:schemeClr val="lt1"/>
              </a:buClr>
              <a:buSzPts val="1000"/>
              <a:buFont typeface="Inter"/>
              <a:buChar char="■"/>
              <a:defRPr sz="1000">
                <a:solidFill>
                  <a:schemeClr val="lt1"/>
                </a:solidFill>
                <a:latin typeface="Inter"/>
                <a:ea typeface="Inter"/>
                <a:cs typeface="Inter"/>
                <a:sym typeface="Inter"/>
              </a:defRPr>
            </a:lvl9pPr>
          </a:lstStyle>
          <a:p/>
        </p:txBody>
      </p:sp>
      <p:sp>
        <p:nvSpPr>
          <p:cNvPr id="53" name="Google Shape;53;p13"/>
          <p:cNvSpPr txBox="1"/>
          <p:nvPr>
            <p:ph type="title"/>
          </p:nvPr>
        </p:nvSpPr>
        <p:spPr>
          <a:xfrm>
            <a:off x="184350" y="1121550"/>
            <a:ext cx="3608400" cy="2894100"/>
          </a:xfrm>
          <a:prstGeom prst="rect">
            <a:avLst/>
          </a:prstGeom>
        </p:spPr>
        <p:txBody>
          <a:bodyPr anchorCtr="0" anchor="ctr" bIns="91425" lIns="0" spcFirstLastPara="1" rIns="91425" wrap="square" tIns="0">
            <a:normAutofit/>
          </a:bodyPr>
          <a:lstStyle>
            <a:lvl1pPr lvl="0">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1pPr>
            <a:lvl2pPr lvl="1">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2pPr>
            <a:lvl3pPr lvl="2">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3pPr>
            <a:lvl4pPr lvl="3">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4pPr>
            <a:lvl5pPr lvl="4">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5pPr>
            <a:lvl6pPr lvl="5">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6pPr>
            <a:lvl7pPr lvl="6">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7pPr>
            <a:lvl8pPr lvl="7">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8pPr>
            <a:lvl9pPr lvl="8">
              <a:lnSpc>
                <a:spcPct val="80000"/>
              </a:lnSpc>
              <a:spcBef>
                <a:spcPts val="0"/>
              </a:spcBef>
              <a:spcAft>
                <a:spcPts val="0"/>
              </a:spcAft>
              <a:buClr>
                <a:schemeClr val="lt1"/>
              </a:buClr>
              <a:buSzPts val="3600"/>
              <a:buFont typeface="Inter"/>
              <a:buNone/>
              <a:defRPr b="1" sz="3600">
                <a:solidFill>
                  <a:schemeClr val="lt1"/>
                </a:solidFill>
                <a:latin typeface="Inter"/>
                <a:ea typeface="Inter"/>
                <a:cs typeface="Inter"/>
                <a:sym typeface="Inter"/>
              </a:defRPr>
            </a:lvl9pPr>
          </a:lstStyle>
          <a:p/>
        </p:txBody>
      </p:sp>
      <p:grpSp>
        <p:nvGrpSpPr>
          <p:cNvPr id="54" name="Google Shape;54;p13"/>
          <p:cNvGrpSpPr/>
          <p:nvPr/>
        </p:nvGrpSpPr>
        <p:grpSpPr>
          <a:xfrm>
            <a:off x="8574302" y="4840766"/>
            <a:ext cx="398373" cy="128544"/>
            <a:chOff x="2935750" y="2211175"/>
            <a:chExt cx="4446125" cy="1436250"/>
          </a:xfrm>
        </p:grpSpPr>
        <p:sp>
          <p:nvSpPr>
            <p:cNvPr id="55" name="Google Shape;55;p13"/>
            <p:cNvSpPr/>
            <p:nvPr/>
          </p:nvSpPr>
          <p:spPr>
            <a:xfrm>
              <a:off x="2935750" y="2279850"/>
              <a:ext cx="967925" cy="1111550"/>
            </a:xfrm>
            <a:custGeom>
              <a:rect b="b" l="l" r="r" t="t"/>
              <a:pathLst>
                <a:path extrusionOk="0" h="44462" w="38717">
                  <a:moveTo>
                    <a:pt x="1" y="1"/>
                  </a:moveTo>
                  <a:lnTo>
                    <a:pt x="1" y="27477"/>
                  </a:lnTo>
                  <a:lnTo>
                    <a:pt x="1" y="29475"/>
                  </a:lnTo>
                  <a:lnTo>
                    <a:pt x="250" y="31223"/>
                  </a:lnTo>
                  <a:lnTo>
                    <a:pt x="750" y="32972"/>
                  </a:lnTo>
                  <a:lnTo>
                    <a:pt x="1250" y="34720"/>
                  </a:lnTo>
                  <a:lnTo>
                    <a:pt x="1749" y="36219"/>
                  </a:lnTo>
                  <a:lnTo>
                    <a:pt x="2748" y="37468"/>
                  </a:lnTo>
                  <a:lnTo>
                    <a:pt x="3747" y="38967"/>
                  </a:lnTo>
                  <a:lnTo>
                    <a:pt x="4746" y="39966"/>
                  </a:lnTo>
                  <a:lnTo>
                    <a:pt x="6245" y="40965"/>
                  </a:lnTo>
                  <a:lnTo>
                    <a:pt x="7494" y="41964"/>
                  </a:lnTo>
                  <a:lnTo>
                    <a:pt x="9243" y="42713"/>
                  </a:lnTo>
                  <a:lnTo>
                    <a:pt x="10991" y="43463"/>
                  </a:lnTo>
                  <a:lnTo>
                    <a:pt x="12739" y="43962"/>
                  </a:lnTo>
                  <a:lnTo>
                    <a:pt x="14987" y="44212"/>
                  </a:lnTo>
                  <a:lnTo>
                    <a:pt x="16986" y="44462"/>
                  </a:lnTo>
                  <a:lnTo>
                    <a:pt x="21732" y="44462"/>
                  </a:lnTo>
                  <a:lnTo>
                    <a:pt x="23980" y="44212"/>
                  </a:lnTo>
                  <a:lnTo>
                    <a:pt x="25978" y="43962"/>
                  </a:lnTo>
                  <a:lnTo>
                    <a:pt x="27976" y="43463"/>
                  </a:lnTo>
                  <a:lnTo>
                    <a:pt x="29725" y="42713"/>
                  </a:lnTo>
                  <a:lnTo>
                    <a:pt x="31223" y="41964"/>
                  </a:lnTo>
                  <a:lnTo>
                    <a:pt x="32722" y="40965"/>
                  </a:lnTo>
                  <a:lnTo>
                    <a:pt x="33971" y="39966"/>
                  </a:lnTo>
                  <a:lnTo>
                    <a:pt x="34970" y="38717"/>
                  </a:lnTo>
                  <a:lnTo>
                    <a:pt x="35969" y="37468"/>
                  </a:lnTo>
                  <a:lnTo>
                    <a:pt x="36968" y="36219"/>
                  </a:lnTo>
                  <a:lnTo>
                    <a:pt x="37468" y="34471"/>
                  </a:lnTo>
                  <a:lnTo>
                    <a:pt x="37967" y="32972"/>
                  </a:lnTo>
                  <a:lnTo>
                    <a:pt x="38467" y="31223"/>
                  </a:lnTo>
                  <a:lnTo>
                    <a:pt x="38717" y="29225"/>
                  </a:lnTo>
                  <a:lnTo>
                    <a:pt x="38717" y="27477"/>
                  </a:lnTo>
                  <a:lnTo>
                    <a:pt x="38717" y="1"/>
                  </a:lnTo>
                  <a:lnTo>
                    <a:pt x="27227" y="1"/>
                  </a:lnTo>
                  <a:lnTo>
                    <a:pt x="27227" y="27477"/>
                  </a:lnTo>
                  <a:lnTo>
                    <a:pt x="27227" y="29225"/>
                  </a:lnTo>
                  <a:lnTo>
                    <a:pt x="26727" y="30724"/>
                  </a:lnTo>
                  <a:lnTo>
                    <a:pt x="26228" y="31973"/>
                  </a:lnTo>
                  <a:lnTo>
                    <a:pt x="25229" y="33222"/>
                  </a:lnTo>
                  <a:lnTo>
                    <a:pt x="24229" y="33971"/>
                  </a:lnTo>
                  <a:lnTo>
                    <a:pt x="22980" y="34720"/>
                  </a:lnTo>
                  <a:lnTo>
                    <a:pt x="21232" y="35220"/>
                  </a:lnTo>
                  <a:lnTo>
                    <a:pt x="19484" y="35470"/>
                  </a:lnTo>
                  <a:lnTo>
                    <a:pt x="17485" y="35220"/>
                  </a:lnTo>
                  <a:lnTo>
                    <a:pt x="15737" y="34720"/>
                  </a:lnTo>
                  <a:lnTo>
                    <a:pt x="14488" y="34221"/>
                  </a:lnTo>
                  <a:lnTo>
                    <a:pt x="13239" y="33222"/>
                  </a:lnTo>
                  <a:lnTo>
                    <a:pt x="12490" y="32222"/>
                  </a:lnTo>
                  <a:lnTo>
                    <a:pt x="11990" y="30974"/>
                  </a:lnTo>
                  <a:lnTo>
                    <a:pt x="11491" y="29475"/>
                  </a:lnTo>
                  <a:lnTo>
                    <a:pt x="11491" y="27726"/>
                  </a:lnTo>
                  <a:lnTo>
                    <a:pt x="114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 name="Google Shape;56;p13"/>
            <p:cNvSpPr/>
            <p:nvPr/>
          </p:nvSpPr>
          <p:spPr>
            <a:xfrm>
              <a:off x="4041025" y="2517150"/>
              <a:ext cx="805575" cy="855525"/>
            </a:xfrm>
            <a:custGeom>
              <a:rect b="b" l="l" r="r" t="t"/>
              <a:pathLst>
                <a:path extrusionOk="0" h="34221" w="32223">
                  <a:moveTo>
                    <a:pt x="18984" y="0"/>
                  </a:moveTo>
                  <a:lnTo>
                    <a:pt x="17486" y="500"/>
                  </a:lnTo>
                  <a:lnTo>
                    <a:pt x="15987" y="750"/>
                  </a:lnTo>
                  <a:lnTo>
                    <a:pt x="14738" y="1499"/>
                  </a:lnTo>
                  <a:lnTo>
                    <a:pt x="13489" y="2248"/>
                  </a:lnTo>
                  <a:lnTo>
                    <a:pt x="12240" y="3248"/>
                  </a:lnTo>
                  <a:lnTo>
                    <a:pt x="11241" y="4247"/>
                  </a:lnTo>
                  <a:lnTo>
                    <a:pt x="10242" y="5496"/>
                  </a:lnTo>
                  <a:lnTo>
                    <a:pt x="10242" y="1000"/>
                  </a:lnTo>
                  <a:lnTo>
                    <a:pt x="1" y="1000"/>
                  </a:lnTo>
                  <a:lnTo>
                    <a:pt x="1" y="34220"/>
                  </a:lnTo>
                  <a:lnTo>
                    <a:pt x="10492" y="34220"/>
                  </a:lnTo>
                  <a:lnTo>
                    <a:pt x="10492" y="15986"/>
                  </a:lnTo>
                  <a:lnTo>
                    <a:pt x="10742" y="14488"/>
                  </a:lnTo>
                  <a:lnTo>
                    <a:pt x="10991" y="12989"/>
                  </a:lnTo>
                  <a:lnTo>
                    <a:pt x="11491" y="11740"/>
                  </a:lnTo>
                  <a:lnTo>
                    <a:pt x="12240" y="10741"/>
                  </a:lnTo>
                  <a:lnTo>
                    <a:pt x="12990" y="9992"/>
                  </a:lnTo>
                  <a:lnTo>
                    <a:pt x="13989" y="9492"/>
                  </a:lnTo>
                  <a:lnTo>
                    <a:pt x="14988" y="8993"/>
                  </a:lnTo>
                  <a:lnTo>
                    <a:pt x="16486" y="8743"/>
                  </a:lnTo>
                  <a:lnTo>
                    <a:pt x="17486" y="8993"/>
                  </a:lnTo>
                  <a:lnTo>
                    <a:pt x="18735" y="9242"/>
                  </a:lnTo>
                  <a:lnTo>
                    <a:pt x="19484" y="9742"/>
                  </a:lnTo>
                  <a:lnTo>
                    <a:pt x="20233" y="10491"/>
                  </a:lnTo>
                  <a:lnTo>
                    <a:pt x="20733" y="11241"/>
                  </a:lnTo>
                  <a:lnTo>
                    <a:pt x="21232" y="12240"/>
                  </a:lnTo>
                  <a:lnTo>
                    <a:pt x="21482" y="13489"/>
                  </a:lnTo>
                  <a:lnTo>
                    <a:pt x="21482" y="14738"/>
                  </a:lnTo>
                  <a:lnTo>
                    <a:pt x="21482" y="34220"/>
                  </a:lnTo>
                  <a:lnTo>
                    <a:pt x="32223" y="34220"/>
                  </a:lnTo>
                  <a:lnTo>
                    <a:pt x="32223" y="12739"/>
                  </a:lnTo>
                  <a:lnTo>
                    <a:pt x="31973" y="9992"/>
                  </a:lnTo>
                  <a:lnTo>
                    <a:pt x="31473" y="7494"/>
                  </a:lnTo>
                  <a:lnTo>
                    <a:pt x="30474" y="5496"/>
                  </a:lnTo>
                  <a:lnTo>
                    <a:pt x="28976" y="3497"/>
                  </a:lnTo>
                  <a:lnTo>
                    <a:pt x="27477" y="1999"/>
                  </a:lnTo>
                  <a:lnTo>
                    <a:pt x="25479" y="1000"/>
                  </a:lnTo>
                  <a:lnTo>
                    <a:pt x="23231" y="250"/>
                  </a:lnTo>
                  <a:lnTo>
                    <a:pt x="204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 name="Google Shape;57;p13"/>
            <p:cNvSpPr/>
            <p:nvPr/>
          </p:nvSpPr>
          <p:spPr>
            <a:xfrm>
              <a:off x="4977725" y="2211175"/>
              <a:ext cx="268525" cy="218575"/>
            </a:xfrm>
            <a:custGeom>
              <a:rect b="b" l="l" r="r" t="t"/>
              <a:pathLst>
                <a:path extrusionOk="0" h="8743" w="10741">
                  <a:moveTo>
                    <a:pt x="0" y="0"/>
                  </a:moveTo>
                  <a:lnTo>
                    <a:pt x="0" y="8743"/>
                  </a:lnTo>
                  <a:lnTo>
                    <a:pt x="10741" y="8743"/>
                  </a:lnTo>
                  <a:lnTo>
                    <a:pt x="10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 name="Google Shape;58;p13"/>
            <p:cNvSpPr/>
            <p:nvPr/>
          </p:nvSpPr>
          <p:spPr>
            <a:xfrm>
              <a:off x="4977725" y="2542125"/>
              <a:ext cx="268525" cy="830550"/>
            </a:xfrm>
            <a:custGeom>
              <a:rect b="b" l="l" r="r" t="t"/>
              <a:pathLst>
                <a:path extrusionOk="0" h="33222" w="10741">
                  <a:moveTo>
                    <a:pt x="0" y="1"/>
                  </a:moveTo>
                  <a:lnTo>
                    <a:pt x="0" y="33221"/>
                  </a:lnTo>
                  <a:lnTo>
                    <a:pt x="10741" y="33221"/>
                  </a:lnTo>
                  <a:lnTo>
                    <a:pt x="107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13"/>
            <p:cNvSpPr/>
            <p:nvPr/>
          </p:nvSpPr>
          <p:spPr>
            <a:xfrm>
              <a:off x="5339900" y="2279850"/>
              <a:ext cx="524575" cy="1105300"/>
            </a:xfrm>
            <a:custGeom>
              <a:rect b="b" l="l" r="r" t="t"/>
              <a:pathLst>
                <a:path extrusionOk="0" h="44212" w="20983">
                  <a:moveTo>
                    <a:pt x="4497" y="1"/>
                  </a:moveTo>
                  <a:lnTo>
                    <a:pt x="4497" y="10492"/>
                  </a:lnTo>
                  <a:lnTo>
                    <a:pt x="0" y="10492"/>
                  </a:lnTo>
                  <a:lnTo>
                    <a:pt x="0" y="18984"/>
                  </a:lnTo>
                  <a:lnTo>
                    <a:pt x="4497" y="18984"/>
                  </a:lnTo>
                  <a:lnTo>
                    <a:pt x="4497" y="34970"/>
                  </a:lnTo>
                  <a:lnTo>
                    <a:pt x="4746" y="37468"/>
                  </a:lnTo>
                  <a:lnTo>
                    <a:pt x="5246" y="39466"/>
                  </a:lnTo>
                  <a:lnTo>
                    <a:pt x="6245" y="40965"/>
                  </a:lnTo>
                  <a:lnTo>
                    <a:pt x="7494" y="42214"/>
                  </a:lnTo>
                  <a:lnTo>
                    <a:pt x="8993" y="43213"/>
                  </a:lnTo>
                  <a:lnTo>
                    <a:pt x="10741" y="43712"/>
                  </a:lnTo>
                  <a:lnTo>
                    <a:pt x="12989" y="43962"/>
                  </a:lnTo>
                  <a:lnTo>
                    <a:pt x="14987" y="44212"/>
                  </a:lnTo>
                  <a:lnTo>
                    <a:pt x="18734" y="43962"/>
                  </a:lnTo>
                  <a:lnTo>
                    <a:pt x="20982" y="43712"/>
                  </a:lnTo>
                  <a:lnTo>
                    <a:pt x="20982" y="35969"/>
                  </a:lnTo>
                  <a:lnTo>
                    <a:pt x="18484" y="35969"/>
                  </a:lnTo>
                  <a:lnTo>
                    <a:pt x="16986" y="35719"/>
                  </a:lnTo>
                  <a:lnTo>
                    <a:pt x="15737" y="35220"/>
                  </a:lnTo>
                  <a:lnTo>
                    <a:pt x="15487" y="34970"/>
                  </a:lnTo>
                  <a:lnTo>
                    <a:pt x="14987" y="34221"/>
                  </a:lnTo>
                  <a:lnTo>
                    <a:pt x="14987" y="33471"/>
                  </a:lnTo>
                  <a:lnTo>
                    <a:pt x="14738" y="32722"/>
                  </a:lnTo>
                  <a:lnTo>
                    <a:pt x="14738" y="18984"/>
                  </a:lnTo>
                  <a:lnTo>
                    <a:pt x="20982" y="18984"/>
                  </a:lnTo>
                  <a:lnTo>
                    <a:pt x="20982" y="10492"/>
                  </a:lnTo>
                  <a:lnTo>
                    <a:pt x="14738" y="10492"/>
                  </a:lnTo>
                  <a:lnTo>
                    <a:pt x="14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 name="Google Shape;60;p13"/>
            <p:cNvSpPr/>
            <p:nvPr/>
          </p:nvSpPr>
          <p:spPr>
            <a:xfrm>
              <a:off x="5926875" y="2542125"/>
              <a:ext cx="868025" cy="1105300"/>
            </a:xfrm>
            <a:custGeom>
              <a:rect b="b" l="l" r="r" t="t"/>
              <a:pathLst>
                <a:path extrusionOk="0" h="44212" w="34721">
                  <a:moveTo>
                    <a:pt x="1" y="1"/>
                  </a:moveTo>
                  <a:lnTo>
                    <a:pt x="9992" y="25478"/>
                  </a:lnTo>
                  <a:lnTo>
                    <a:pt x="11491" y="29724"/>
                  </a:lnTo>
                  <a:lnTo>
                    <a:pt x="11741" y="31223"/>
                  </a:lnTo>
                  <a:lnTo>
                    <a:pt x="11990" y="32472"/>
                  </a:lnTo>
                  <a:lnTo>
                    <a:pt x="11741" y="33971"/>
                  </a:lnTo>
                  <a:lnTo>
                    <a:pt x="11491" y="34470"/>
                  </a:lnTo>
                  <a:lnTo>
                    <a:pt x="10991" y="34970"/>
                  </a:lnTo>
                  <a:lnTo>
                    <a:pt x="10242" y="35469"/>
                  </a:lnTo>
                  <a:lnTo>
                    <a:pt x="9493" y="35719"/>
                  </a:lnTo>
                  <a:lnTo>
                    <a:pt x="7494" y="35969"/>
                  </a:lnTo>
                  <a:lnTo>
                    <a:pt x="3997" y="35969"/>
                  </a:lnTo>
                  <a:lnTo>
                    <a:pt x="3997" y="44212"/>
                  </a:lnTo>
                  <a:lnTo>
                    <a:pt x="10742" y="44212"/>
                  </a:lnTo>
                  <a:lnTo>
                    <a:pt x="13239" y="43962"/>
                  </a:lnTo>
                  <a:lnTo>
                    <a:pt x="15238" y="43712"/>
                  </a:lnTo>
                  <a:lnTo>
                    <a:pt x="16986" y="42963"/>
                  </a:lnTo>
                  <a:lnTo>
                    <a:pt x="18485" y="41964"/>
                  </a:lnTo>
                  <a:lnTo>
                    <a:pt x="19983" y="40465"/>
                  </a:lnTo>
                  <a:lnTo>
                    <a:pt x="21232" y="38717"/>
                  </a:lnTo>
                  <a:lnTo>
                    <a:pt x="22231" y="36469"/>
                  </a:lnTo>
                  <a:lnTo>
                    <a:pt x="23231" y="33721"/>
                  </a:lnTo>
                  <a:lnTo>
                    <a:pt x="34721" y="1"/>
                  </a:lnTo>
                  <a:lnTo>
                    <a:pt x="24230" y="1"/>
                  </a:lnTo>
                  <a:lnTo>
                    <a:pt x="19983" y="14238"/>
                  </a:lnTo>
                  <a:lnTo>
                    <a:pt x="18485" y="19234"/>
                  </a:lnTo>
                  <a:lnTo>
                    <a:pt x="17985" y="21731"/>
                  </a:lnTo>
                  <a:lnTo>
                    <a:pt x="17735" y="21731"/>
                  </a:lnTo>
                  <a:lnTo>
                    <a:pt x="17236" y="19234"/>
                  </a:lnTo>
                  <a:lnTo>
                    <a:pt x="15737" y="14238"/>
                  </a:lnTo>
                  <a:lnTo>
                    <a:pt x="112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 name="Google Shape;61;p13"/>
            <p:cNvSpPr/>
            <p:nvPr/>
          </p:nvSpPr>
          <p:spPr>
            <a:xfrm>
              <a:off x="6957225" y="2542125"/>
              <a:ext cx="424650" cy="424650"/>
            </a:xfrm>
            <a:custGeom>
              <a:rect b="b" l="l" r="r" t="t"/>
              <a:pathLst>
                <a:path extrusionOk="0" h="16986" w="16986">
                  <a:moveTo>
                    <a:pt x="8493" y="1999"/>
                  </a:moveTo>
                  <a:lnTo>
                    <a:pt x="10242" y="2249"/>
                  </a:lnTo>
                  <a:lnTo>
                    <a:pt x="11741" y="2998"/>
                  </a:lnTo>
                  <a:lnTo>
                    <a:pt x="12990" y="3997"/>
                  </a:lnTo>
                  <a:lnTo>
                    <a:pt x="13989" y="5246"/>
                  </a:lnTo>
                  <a:lnTo>
                    <a:pt x="14738" y="6745"/>
                  </a:lnTo>
                  <a:lnTo>
                    <a:pt x="14988" y="8493"/>
                  </a:lnTo>
                  <a:lnTo>
                    <a:pt x="14738" y="10242"/>
                  </a:lnTo>
                  <a:lnTo>
                    <a:pt x="13989" y="11740"/>
                  </a:lnTo>
                  <a:lnTo>
                    <a:pt x="12990" y="12989"/>
                  </a:lnTo>
                  <a:lnTo>
                    <a:pt x="11741" y="13988"/>
                  </a:lnTo>
                  <a:lnTo>
                    <a:pt x="10242" y="14738"/>
                  </a:lnTo>
                  <a:lnTo>
                    <a:pt x="8493" y="14987"/>
                  </a:lnTo>
                  <a:lnTo>
                    <a:pt x="6745" y="14738"/>
                  </a:lnTo>
                  <a:lnTo>
                    <a:pt x="5246" y="13988"/>
                  </a:lnTo>
                  <a:lnTo>
                    <a:pt x="3997" y="12989"/>
                  </a:lnTo>
                  <a:lnTo>
                    <a:pt x="2998" y="11740"/>
                  </a:lnTo>
                  <a:lnTo>
                    <a:pt x="2249" y="10242"/>
                  </a:lnTo>
                  <a:lnTo>
                    <a:pt x="1999" y="8493"/>
                  </a:lnTo>
                  <a:lnTo>
                    <a:pt x="2249" y="6745"/>
                  </a:lnTo>
                  <a:lnTo>
                    <a:pt x="2998" y="5246"/>
                  </a:lnTo>
                  <a:lnTo>
                    <a:pt x="3997" y="3997"/>
                  </a:lnTo>
                  <a:lnTo>
                    <a:pt x="5246" y="2998"/>
                  </a:lnTo>
                  <a:lnTo>
                    <a:pt x="6745" y="2249"/>
                  </a:lnTo>
                  <a:lnTo>
                    <a:pt x="8493" y="1999"/>
                  </a:lnTo>
                  <a:close/>
                  <a:moveTo>
                    <a:pt x="8493" y="1"/>
                  </a:moveTo>
                  <a:lnTo>
                    <a:pt x="6745" y="250"/>
                  </a:lnTo>
                  <a:lnTo>
                    <a:pt x="5246" y="750"/>
                  </a:lnTo>
                  <a:lnTo>
                    <a:pt x="3748" y="1499"/>
                  </a:lnTo>
                  <a:lnTo>
                    <a:pt x="2499" y="2498"/>
                  </a:lnTo>
                  <a:lnTo>
                    <a:pt x="1500" y="3747"/>
                  </a:lnTo>
                  <a:lnTo>
                    <a:pt x="750" y="5246"/>
                  </a:lnTo>
                  <a:lnTo>
                    <a:pt x="251" y="6745"/>
                  </a:lnTo>
                  <a:lnTo>
                    <a:pt x="1" y="8493"/>
                  </a:lnTo>
                  <a:lnTo>
                    <a:pt x="251" y="10242"/>
                  </a:lnTo>
                  <a:lnTo>
                    <a:pt x="750" y="11740"/>
                  </a:lnTo>
                  <a:lnTo>
                    <a:pt x="1500" y="13239"/>
                  </a:lnTo>
                  <a:lnTo>
                    <a:pt x="2499" y="14488"/>
                  </a:lnTo>
                  <a:lnTo>
                    <a:pt x="3748" y="15487"/>
                  </a:lnTo>
                  <a:lnTo>
                    <a:pt x="5246" y="16236"/>
                  </a:lnTo>
                  <a:lnTo>
                    <a:pt x="6745" y="16736"/>
                  </a:lnTo>
                  <a:lnTo>
                    <a:pt x="8493" y="16986"/>
                  </a:lnTo>
                  <a:lnTo>
                    <a:pt x="10242" y="16736"/>
                  </a:lnTo>
                  <a:lnTo>
                    <a:pt x="11741" y="16236"/>
                  </a:lnTo>
                  <a:lnTo>
                    <a:pt x="13239" y="15487"/>
                  </a:lnTo>
                  <a:lnTo>
                    <a:pt x="14488" y="14488"/>
                  </a:lnTo>
                  <a:lnTo>
                    <a:pt x="15487" y="13239"/>
                  </a:lnTo>
                  <a:lnTo>
                    <a:pt x="16237" y="11740"/>
                  </a:lnTo>
                  <a:lnTo>
                    <a:pt x="16736" y="10242"/>
                  </a:lnTo>
                  <a:lnTo>
                    <a:pt x="16986" y="8493"/>
                  </a:lnTo>
                  <a:lnTo>
                    <a:pt x="16736" y="6745"/>
                  </a:lnTo>
                  <a:lnTo>
                    <a:pt x="16237" y="5246"/>
                  </a:lnTo>
                  <a:lnTo>
                    <a:pt x="15487" y="3747"/>
                  </a:lnTo>
                  <a:lnTo>
                    <a:pt x="14488" y="2498"/>
                  </a:lnTo>
                  <a:lnTo>
                    <a:pt x="13239" y="1499"/>
                  </a:lnTo>
                  <a:lnTo>
                    <a:pt x="11741" y="750"/>
                  </a:lnTo>
                  <a:lnTo>
                    <a:pt x="10242" y="250"/>
                  </a:lnTo>
                  <a:lnTo>
                    <a:pt x="84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 name="Google Shape;62;p13"/>
            <p:cNvSpPr/>
            <p:nvPr/>
          </p:nvSpPr>
          <p:spPr>
            <a:xfrm>
              <a:off x="7094625" y="2654525"/>
              <a:ext cx="168625" cy="193600"/>
            </a:xfrm>
            <a:custGeom>
              <a:rect b="b" l="l" r="r" t="t"/>
              <a:pathLst>
                <a:path extrusionOk="0" h="7744" w="6745">
                  <a:moveTo>
                    <a:pt x="3497" y="1250"/>
                  </a:moveTo>
                  <a:lnTo>
                    <a:pt x="4246" y="1499"/>
                  </a:lnTo>
                  <a:lnTo>
                    <a:pt x="4496" y="1749"/>
                  </a:lnTo>
                  <a:lnTo>
                    <a:pt x="4496" y="2498"/>
                  </a:lnTo>
                  <a:lnTo>
                    <a:pt x="4496" y="2998"/>
                  </a:lnTo>
                  <a:lnTo>
                    <a:pt x="4246" y="3498"/>
                  </a:lnTo>
                  <a:lnTo>
                    <a:pt x="3497" y="3747"/>
                  </a:lnTo>
                  <a:lnTo>
                    <a:pt x="1749" y="3747"/>
                  </a:lnTo>
                  <a:lnTo>
                    <a:pt x="1749" y="1250"/>
                  </a:lnTo>
                  <a:close/>
                  <a:moveTo>
                    <a:pt x="0" y="1"/>
                  </a:moveTo>
                  <a:lnTo>
                    <a:pt x="0" y="7744"/>
                  </a:lnTo>
                  <a:lnTo>
                    <a:pt x="1749" y="7744"/>
                  </a:lnTo>
                  <a:lnTo>
                    <a:pt x="1749" y="5246"/>
                  </a:lnTo>
                  <a:lnTo>
                    <a:pt x="3497" y="5246"/>
                  </a:lnTo>
                  <a:lnTo>
                    <a:pt x="4746" y="7744"/>
                  </a:lnTo>
                  <a:lnTo>
                    <a:pt x="6744" y="7744"/>
                  </a:lnTo>
                  <a:lnTo>
                    <a:pt x="5245" y="4746"/>
                  </a:lnTo>
                  <a:lnTo>
                    <a:pt x="5995" y="3997"/>
                  </a:lnTo>
                  <a:lnTo>
                    <a:pt x="6245" y="3248"/>
                  </a:lnTo>
                  <a:lnTo>
                    <a:pt x="6494" y="2498"/>
                  </a:lnTo>
                  <a:lnTo>
                    <a:pt x="6245" y="1749"/>
                  </a:lnTo>
                  <a:lnTo>
                    <a:pt x="5995" y="1000"/>
                  </a:lnTo>
                  <a:lnTo>
                    <a:pt x="5495" y="500"/>
                  </a:lnTo>
                  <a:lnTo>
                    <a:pt x="4996" y="250"/>
                  </a:lnTo>
                  <a:lnTo>
                    <a:pt x="39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3" name="Google Shape;63;p13"/>
          <p:cNvSpPr txBox="1"/>
          <p:nvPr>
            <p:ph idx="2" type="title"/>
          </p:nvPr>
        </p:nvSpPr>
        <p:spPr>
          <a:xfrm>
            <a:off x="184350" y="4852725"/>
            <a:ext cx="1565100" cy="128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600"/>
              <a:buFont typeface="Inter"/>
              <a:buNone/>
              <a:defRPr b="1" sz="600">
                <a:solidFill>
                  <a:schemeClr val="lt1"/>
                </a:solidFill>
                <a:latin typeface="Inter"/>
                <a:ea typeface="Inter"/>
                <a:cs typeface="Inter"/>
                <a:sym typeface="Inter"/>
              </a:defRPr>
            </a:lvl1pPr>
            <a:lvl2pPr lvl="1">
              <a:spcBef>
                <a:spcPts val="0"/>
              </a:spcBef>
              <a:spcAft>
                <a:spcPts val="0"/>
              </a:spcAft>
              <a:buClr>
                <a:schemeClr val="lt1"/>
              </a:buClr>
              <a:buSzPts val="2800"/>
              <a:buNone/>
              <a:defRPr b="1">
                <a:solidFill>
                  <a:schemeClr val="lt1"/>
                </a:solidFill>
              </a:defRPr>
            </a:lvl2pPr>
            <a:lvl3pPr lvl="2">
              <a:spcBef>
                <a:spcPts val="0"/>
              </a:spcBef>
              <a:spcAft>
                <a:spcPts val="0"/>
              </a:spcAft>
              <a:buClr>
                <a:schemeClr val="lt1"/>
              </a:buClr>
              <a:buSzPts val="2800"/>
              <a:buNone/>
              <a:defRPr b="1">
                <a:solidFill>
                  <a:schemeClr val="lt1"/>
                </a:solidFill>
              </a:defRPr>
            </a:lvl3pPr>
            <a:lvl4pPr lvl="3">
              <a:spcBef>
                <a:spcPts val="0"/>
              </a:spcBef>
              <a:spcAft>
                <a:spcPts val="0"/>
              </a:spcAft>
              <a:buClr>
                <a:schemeClr val="lt1"/>
              </a:buClr>
              <a:buSzPts val="2800"/>
              <a:buNone/>
              <a:defRPr b="1">
                <a:solidFill>
                  <a:schemeClr val="lt1"/>
                </a:solidFill>
              </a:defRPr>
            </a:lvl4pPr>
            <a:lvl5pPr lvl="4">
              <a:spcBef>
                <a:spcPts val="0"/>
              </a:spcBef>
              <a:spcAft>
                <a:spcPts val="0"/>
              </a:spcAft>
              <a:buClr>
                <a:schemeClr val="lt1"/>
              </a:buClr>
              <a:buSzPts val="2800"/>
              <a:buNone/>
              <a:defRPr b="1">
                <a:solidFill>
                  <a:schemeClr val="lt1"/>
                </a:solidFill>
              </a:defRPr>
            </a:lvl5pPr>
            <a:lvl6pPr lvl="5">
              <a:spcBef>
                <a:spcPts val="0"/>
              </a:spcBef>
              <a:spcAft>
                <a:spcPts val="0"/>
              </a:spcAft>
              <a:buClr>
                <a:schemeClr val="lt1"/>
              </a:buClr>
              <a:buSzPts val="2800"/>
              <a:buNone/>
              <a:defRPr b="1">
                <a:solidFill>
                  <a:schemeClr val="lt1"/>
                </a:solidFill>
              </a:defRPr>
            </a:lvl6pPr>
            <a:lvl7pPr lvl="6">
              <a:spcBef>
                <a:spcPts val="0"/>
              </a:spcBef>
              <a:spcAft>
                <a:spcPts val="0"/>
              </a:spcAft>
              <a:buClr>
                <a:schemeClr val="lt1"/>
              </a:buClr>
              <a:buSzPts val="2800"/>
              <a:buNone/>
              <a:defRPr b="1">
                <a:solidFill>
                  <a:schemeClr val="lt1"/>
                </a:solidFill>
              </a:defRPr>
            </a:lvl7pPr>
            <a:lvl8pPr lvl="7">
              <a:spcBef>
                <a:spcPts val="0"/>
              </a:spcBef>
              <a:spcAft>
                <a:spcPts val="0"/>
              </a:spcAft>
              <a:buClr>
                <a:schemeClr val="lt1"/>
              </a:buClr>
              <a:buSzPts val="2800"/>
              <a:buNone/>
              <a:defRPr b="1">
                <a:solidFill>
                  <a:schemeClr val="lt1"/>
                </a:solidFill>
              </a:defRPr>
            </a:lvl8pPr>
            <a:lvl9pPr lvl="8">
              <a:spcBef>
                <a:spcPts val="0"/>
              </a:spcBef>
              <a:spcAft>
                <a:spcPts val="0"/>
              </a:spcAft>
              <a:buClr>
                <a:schemeClr val="lt1"/>
              </a:buClr>
              <a:buSzPts val="2800"/>
              <a:buNone/>
              <a:defRPr b="1">
                <a:solidFill>
                  <a:schemeClr val="lt1"/>
                </a:solidFill>
              </a:defRPr>
            </a:lvl9pPr>
          </a:lstStyle>
          <a:p/>
        </p:txBody>
      </p:sp>
      <p:sp>
        <p:nvSpPr>
          <p:cNvPr id="64" name="Google Shape;64;p13"/>
          <p:cNvSpPr txBox="1"/>
          <p:nvPr>
            <p:ph idx="3" type="title"/>
          </p:nvPr>
        </p:nvSpPr>
        <p:spPr>
          <a:xfrm>
            <a:off x="1972200" y="4852737"/>
            <a:ext cx="2796600" cy="1284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600"/>
              <a:buFont typeface="Inter"/>
              <a:buNone/>
              <a:defRPr sz="600">
                <a:solidFill>
                  <a:srgbClr val="FFFFFF"/>
                </a:solidFill>
                <a:latin typeface="Inter"/>
                <a:ea typeface="Inter"/>
                <a:cs typeface="Inter"/>
                <a:sym typeface="Inter"/>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65" name="Google Shape;65;p13"/>
          <p:cNvSpPr txBox="1"/>
          <p:nvPr/>
        </p:nvSpPr>
        <p:spPr>
          <a:xfrm>
            <a:off x="8577325" y="171750"/>
            <a:ext cx="398400" cy="143400"/>
          </a:xfrm>
          <a:prstGeom prst="rect">
            <a:avLst/>
          </a:prstGeom>
          <a:noFill/>
          <a:ln>
            <a:noFill/>
          </a:ln>
        </p:spPr>
        <p:txBody>
          <a:bodyPr anchorCtr="0" anchor="t" bIns="0" lIns="0" spcFirstLastPara="1" rIns="0" wrap="square" tIns="0">
            <a:normAutofit/>
          </a:bodyPr>
          <a:lstStyle/>
          <a:p>
            <a:pPr indent="0" lvl="0" marL="0" rtl="0" algn="r">
              <a:spcBef>
                <a:spcPts val="0"/>
              </a:spcBef>
              <a:spcAft>
                <a:spcPts val="0"/>
              </a:spcAft>
              <a:buNone/>
            </a:pPr>
            <a:fld id="{00000000-1234-1234-1234-123412341234}" type="slidenum">
              <a:rPr lang="en" sz="600">
                <a:solidFill>
                  <a:schemeClr val="lt1"/>
                </a:solidFill>
                <a:latin typeface="Inter"/>
                <a:ea typeface="Inter"/>
                <a:cs typeface="Inter"/>
                <a:sym typeface="Inter"/>
              </a:rPr>
              <a:t>‹#›</a:t>
            </a:fld>
            <a:endParaRPr sz="600">
              <a:solidFill>
                <a:schemeClr val="lt1"/>
              </a:solidFill>
              <a:latin typeface="Inter"/>
              <a:ea typeface="Inter"/>
              <a:cs typeface="Inter"/>
              <a:sym typeface="Inte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docs.docker.com/build/building/multi-stage/" TargetMode="External"/><Relationship Id="rId4" Type="http://schemas.openxmlformats.org/officeDocument/2006/relationships/hyperlink" Target="http://032106861074.dkr.ecr.eu-west-1.amazonaws.com/platformjs:base-18.20.2-alpine3.18"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github.com/ntedgi" TargetMode="External"/><Relationship Id="rId5" Type="http://schemas.openxmlformats.org/officeDocument/2006/relationships/hyperlink" Target="https://github.com/ntedgi/infra-meetings" TargetMode="External"/><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hyperlink" Target="https://github.com/pbojinov/request-ip"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4.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hyperlink" Target="https://github.com/ntedgi" TargetMode="External"/><Relationship Id="rId5" Type="http://schemas.openxmlformats.org/officeDocument/2006/relationships/hyperlink" Target="https://github.com/ntedgi/infra-meetings" TargetMode="External"/><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 name="Shape 69"/>
        <p:cNvGrpSpPr/>
        <p:nvPr/>
      </p:nvGrpSpPr>
      <p:grpSpPr>
        <a:xfrm>
          <a:off x="0" y="0"/>
          <a:ext cx="0" cy="0"/>
          <a:chOff x="0" y="0"/>
          <a:chExt cx="0" cy="0"/>
        </a:xfrm>
      </p:grpSpPr>
      <p:sp>
        <p:nvSpPr>
          <p:cNvPr id="70" name="Google Shape;70;p14"/>
          <p:cNvSpPr txBox="1"/>
          <p:nvPr>
            <p:ph type="title"/>
          </p:nvPr>
        </p:nvSpPr>
        <p:spPr>
          <a:xfrm>
            <a:off x="278100" y="1098600"/>
            <a:ext cx="8587800" cy="1244100"/>
          </a:xfrm>
          <a:prstGeom prst="rect">
            <a:avLst/>
          </a:prstGeom>
        </p:spPr>
        <p:txBody>
          <a:bodyPr anchorCtr="0" anchor="ctr" bIns="91425" lIns="0" spcFirstLastPara="1" rIns="91425" wrap="square" tIns="0">
            <a:noAutofit/>
          </a:bodyPr>
          <a:lstStyle/>
          <a:p>
            <a:pPr indent="0" lvl="0" marL="0" rtl="0" algn="ctr">
              <a:lnSpc>
                <a:spcPct val="115000"/>
              </a:lnSpc>
              <a:spcBef>
                <a:spcPts val="0"/>
              </a:spcBef>
              <a:spcAft>
                <a:spcPts val="0"/>
              </a:spcAft>
              <a:buSzPts val="990"/>
              <a:buNone/>
            </a:pPr>
            <a:r>
              <a:rPr lang="en" sz="3200" u="sng">
                <a:highlight>
                  <a:schemeClr val="dk1"/>
                </a:highlight>
              </a:rPr>
              <a:t>Case Study</a:t>
            </a:r>
            <a:r>
              <a:rPr lang="en" sz="3200">
                <a:highlight>
                  <a:schemeClr val="dk1"/>
                </a:highlight>
              </a:rPr>
              <a:t>: Node JS On Kubernetes</a:t>
            </a:r>
            <a:endParaRPr sz="3200">
              <a:highlight>
                <a:schemeClr val="dk1"/>
              </a:highlight>
            </a:endParaRPr>
          </a:p>
          <a:p>
            <a:pPr indent="0" lvl="0" marL="0" rtl="0" algn="ctr">
              <a:lnSpc>
                <a:spcPct val="115000"/>
              </a:lnSpc>
              <a:spcBef>
                <a:spcPts val="0"/>
              </a:spcBef>
              <a:spcAft>
                <a:spcPts val="0"/>
              </a:spcAft>
              <a:buSzPts val="990"/>
              <a:buNone/>
            </a:pPr>
            <a:r>
              <a:rPr lang="en" sz="3200">
                <a:highlight>
                  <a:schemeClr val="dk1"/>
                </a:highlight>
              </a:rPr>
              <a:t>Transition From Spot.io</a:t>
            </a:r>
            <a:endParaRPr sz="3200">
              <a:highlight>
                <a:schemeClr val="dk1"/>
              </a:highlight>
            </a:endParaRPr>
          </a:p>
          <a:p>
            <a:pPr indent="0" lvl="0" marL="0" rtl="0" algn="l">
              <a:spcBef>
                <a:spcPts val="0"/>
              </a:spcBef>
              <a:spcAft>
                <a:spcPts val="0"/>
              </a:spcAft>
              <a:buSzPts val="990"/>
              <a:buNone/>
            </a:pPr>
            <a:r>
              <a:rPr lang="en" sz="3200"/>
              <a:t>	</a:t>
            </a:r>
            <a:endParaRPr sz="3200"/>
          </a:p>
        </p:txBody>
      </p:sp>
      <p:pic>
        <p:nvPicPr>
          <p:cNvPr id="71" name="Google Shape;71;p14"/>
          <p:cNvPicPr preferRelativeResize="0"/>
          <p:nvPr/>
        </p:nvPicPr>
        <p:blipFill>
          <a:blip r:embed="rId3">
            <a:alphaModFix/>
          </a:blip>
          <a:stretch>
            <a:fillRect/>
          </a:stretch>
        </p:blipFill>
        <p:spPr>
          <a:xfrm>
            <a:off x="615150" y="2638325"/>
            <a:ext cx="2163601" cy="1327849"/>
          </a:xfrm>
          <a:prstGeom prst="rect">
            <a:avLst/>
          </a:prstGeom>
          <a:noFill/>
          <a:ln>
            <a:noFill/>
          </a:ln>
        </p:spPr>
      </p:pic>
      <p:pic>
        <p:nvPicPr>
          <p:cNvPr descr="CNCF Branding | Kubernetes" id="72" name="Google Shape;72;p14"/>
          <p:cNvPicPr preferRelativeResize="0"/>
          <p:nvPr/>
        </p:nvPicPr>
        <p:blipFill rotWithShape="1">
          <a:blip r:embed="rId4">
            <a:alphaModFix/>
          </a:blip>
          <a:srcRect b="0" l="0" r="0" t="0"/>
          <a:stretch/>
        </p:blipFill>
        <p:spPr>
          <a:xfrm>
            <a:off x="3604788" y="2461021"/>
            <a:ext cx="1934412" cy="1505163"/>
          </a:xfrm>
          <a:prstGeom prst="rect">
            <a:avLst/>
          </a:prstGeom>
          <a:noFill/>
          <a:ln>
            <a:noFill/>
          </a:ln>
        </p:spPr>
      </p:pic>
      <p:pic>
        <p:nvPicPr>
          <p:cNvPr id="73" name="Google Shape;73;p14"/>
          <p:cNvPicPr preferRelativeResize="0"/>
          <p:nvPr/>
        </p:nvPicPr>
        <p:blipFill>
          <a:blip r:embed="rId5">
            <a:alphaModFix/>
          </a:blip>
          <a:stretch>
            <a:fillRect/>
          </a:stretch>
        </p:blipFill>
        <p:spPr>
          <a:xfrm>
            <a:off x="6185400" y="2461025"/>
            <a:ext cx="2295525" cy="1552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44" name="Google Shape;144;p23"/>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45" name="Google Shape;145;p23"/>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46" name="Google Shape;146;p23"/>
          <p:cNvPicPr preferRelativeResize="0"/>
          <p:nvPr/>
        </p:nvPicPr>
        <p:blipFill>
          <a:blip r:embed="rId3">
            <a:alphaModFix/>
          </a:blip>
          <a:stretch>
            <a:fillRect/>
          </a:stretch>
        </p:blipFill>
        <p:spPr>
          <a:xfrm rot="5400000">
            <a:off x="4005786" y="656388"/>
            <a:ext cx="3773427" cy="4519301"/>
          </a:xfrm>
          <a:prstGeom prst="rect">
            <a:avLst/>
          </a:prstGeom>
          <a:noFill/>
          <a:ln>
            <a:noFill/>
          </a:ln>
        </p:spPr>
      </p:pic>
      <p:sp>
        <p:nvSpPr>
          <p:cNvPr id="147" name="Google Shape;147;p23"/>
          <p:cNvSpPr txBox="1"/>
          <p:nvPr/>
        </p:nvSpPr>
        <p:spPr>
          <a:xfrm>
            <a:off x="174775" y="948800"/>
            <a:ext cx="3458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To Run node app</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Node engine installd</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dist folder with js and add ons compiled</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node-modules (only prod!)</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Package.json (?)</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53" name="Google Shape;153;p24"/>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54" name="Google Shape;154;p24"/>
          <p:cNvPicPr preferRelativeResize="0"/>
          <p:nvPr/>
        </p:nvPicPr>
        <p:blipFill>
          <a:blip r:embed="rId3">
            <a:alphaModFix/>
          </a:blip>
          <a:stretch>
            <a:fillRect/>
          </a:stretch>
        </p:blipFill>
        <p:spPr>
          <a:xfrm>
            <a:off x="1309925" y="0"/>
            <a:ext cx="6217920" cy="510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60" name="Google Shape;160;p25"/>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61" name="Google Shape;161;p25"/>
          <p:cNvSpPr txBox="1"/>
          <p:nvPr/>
        </p:nvSpPr>
        <p:spPr>
          <a:xfrm>
            <a:off x="1034650" y="988950"/>
            <a:ext cx="72717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500">
                <a:solidFill>
                  <a:schemeClr val="lt1"/>
                </a:solidFill>
              </a:rPr>
              <a:t>We improve it by changing  to different approach :</a:t>
            </a:r>
            <a:endParaRPr b="1"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We move all our OS development Utils to different dockerfiles to reduce the time of installation when building the image and save it to ECR. Call it</a:t>
            </a:r>
            <a:r>
              <a:rPr b="1" lang="en" sz="1500">
                <a:solidFill>
                  <a:schemeClr val="lt1"/>
                </a:solidFill>
              </a:rPr>
              <a:t> base-18.20-alpine</a:t>
            </a:r>
            <a:endParaRPr b="1"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We use </a:t>
            </a:r>
            <a:r>
              <a:rPr lang="en" sz="1500" u="sng">
                <a:solidFill>
                  <a:schemeClr val="lt1"/>
                </a:solidFill>
                <a:hlinkClick r:id="rId3">
                  <a:extLst>
                    <a:ext uri="{A12FA001-AC4F-418D-AE19-62706E023703}">
                      <ahyp:hlinkClr val="tx"/>
                    </a:ext>
                  </a:extLst>
                </a:hlinkClick>
              </a:rPr>
              <a:t>multi stage docker builder </a:t>
            </a:r>
            <a:r>
              <a:rPr lang="en" sz="1500">
                <a:solidFill>
                  <a:schemeClr val="lt1"/>
                </a:solidFill>
              </a:rPr>
              <a:t>and from each steps only took the necessary output for runtime </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We move this steps to new Docker file and save the container to private ECR </a:t>
            </a:r>
            <a:r>
              <a:rPr lang="en" sz="1500" u="sng">
                <a:solidFill>
                  <a:schemeClr val="lt1"/>
                </a:solidFill>
                <a:hlinkClick r:id="rId4">
                  <a:extLst>
                    <a:ext uri="{A12FA001-AC4F-418D-AE19-62706E023703}">
                      <ahyp:hlinkClr val="tx"/>
                    </a:ext>
                  </a:extLst>
                </a:hlinkClick>
              </a:rPr>
              <a:t>platformjs:base-18.20.2-alpine3.18</a:t>
            </a:r>
            <a:endParaRPr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lang="en" sz="1500">
                <a:solidFill>
                  <a:schemeClr val="lt1"/>
                </a:solidFill>
              </a:rPr>
              <a:t>Then with this base image we divide the process to 3 steps : 	</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b="1" lang="en" sz="1500">
                <a:solidFill>
                  <a:schemeClr val="lt1"/>
                </a:solidFill>
              </a:rPr>
              <a:t>Intermediate docker 1</a:t>
            </a:r>
            <a:r>
              <a:rPr lang="en" sz="1500">
                <a:solidFill>
                  <a:schemeClr val="lt1"/>
                </a:solidFill>
              </a:rPr>
              <a:t> - Install all dependencies and compile the code into </a:t>
            </a:r>
            <a:r>
              <a:rPr b="1" lang="en" sz="1500">
                <a:solidFill>
                  <a:schemeClr val="lt1"/>
                </a:solidFill>
              </a:rPr>
              <a:t>dist</a:t>
            </a:r>
            <a:r>
              <a:rPr lang="en" sz="1500">
                <a:solidFill>
                  <a:schemeClr val="lt1"/>
                </a:solidFill>
              </a:rPr>
              <a:t> folder</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b="1" lang="en" sz="1500">
                <a:solidFill>
                  <a:schemeClr val="lt1"/>
                </a:solidFill>
              </a:rPr>
              <a:t>Intermediate docker 2 - </a:t>
            </a:r>
            <a:r>
              <a:rPr lang="en" sz="1500">
                <a:solidFill>
                  <a:schemeClr val="lt1"/>
                </a:solidFill>
              </a:rPr>
              <a:t>Install only production needed dependencies </a:t>
            </a:r>
            <a:endParaRPr sz="1500">
              <a:solidFill>
                <a:schemeClr val="lt1"/>
              </a:solidFill>
            </a:endParaRPr>
          </a:p>
          <a:p>
            <a:pPr indent="-323850" lvl="1" marL="914400" rtl="0" algn="l">
              <a:lnSpc>
                <a:spcPct val="115000"/>
              </a:lnSpc>
              <a:spcBef>
                <a:spcPts val="0"/>
              </a:spcBef>
              <a:spcAft>
                <a:spcPts val="0"/>
              </a:spcAft>
              <a:buClr>
                <a:schemeClr val="lt1"/>
              </a:buClr>
              <a:buSzPts val="1500"/>
              <a:buAutoNum type="alphaLcPeriod"/>
            </a:pPr>
            <a:r>
              <a:rPr b="1" lang="en" sz="1500">
                <a:solidFill>
                  <a:schemeClr val="lt1"/>
                </a:solidFill>
              </a:rPr>
              <a:t>Intermediate docker 3 - </a:t>
            </a:r>
            <a:r>
              <a:rPr lang="en" sz="1500">
                <a:solidFill>
                  <a:schemeClr val="lt1"/>
                </a:solidFill>
              </a:rPr>
              <a:t>Copy the compiled code form step 1 , copy production dependencies from steps 2 and run</a:t>
            </a:r>
            <a:endParaRPr b="1" sz="1500">
              <a:solidFill>
                <a:schemeClr val="lt1"/>
              </a:solidFill>
              <a:highlight>
                <a:schemeClr val="dk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67" name="Google Shape;167;p26"/>
          <p:cNvSpPr txBox="1"/>
          <p:nvPr/>
        </p:nvSpPr>
        <p:spPr>
          <a:xfrm>
            <a:off x="657525" y="1106925"/>
            <a:ext cx="7390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300">
                <a:solidFill>
                  <a:schemeClr val="lt1"/>
                </a:solidFill>
              </a:rPr>
              <a:t>Security Patch  Management Automatically :</a:t>
            </a:r>
            <a:r>
              <a:rPr b="1" lang="en" sz="1600">
                <a:solidFill>
                  <a:schemeClr val="lt1"/>
                </a:solidFill>
                <a:latin typeface="Inter"/>
                <a:ea typeface="Inter"/>
                <a:cs typeface="Inter"/>
                <a:sym typeface="Inter"/>
              </a:rPr>
              <a:t> </a:t>
            </a:r>
            <a:endParaRPr b="1" sz="1600">
              <a:solidFill>
                <a:schemeClr val="lt1"/>
              </a:solidFill>
              <a:latin typeface="Inter"/>
              <a:ea typeface="Inter"/>
              <a:cs typeface="Inter"/>
              <a:sym typeface="Inter"/>
            </a:endParaRPr>
          </a:p>
        </p:txBody>
      </p:sp>
      <p:sp>
        <p:nvSpPr>
          <p:cNvPr id="168" name="Google Shape;168;p26"/>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
        <p:nvSpPr>
          <p:cNvPr id="169" name="Google Shape;169;p26"/>
          <p:cNvSpPr txBox="1"/>
          <p:nvPr/>
        </p:nvSpPr>
        <p:spPr>
          <a:xfrm>
            <a:off x="1075100" y="1629800"/>
            <a:ext cx="6233700" cy="17571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lt1"/>
              </a:buClr>
              <a:buSzPts val="900"/>
              <a:buChar char="●"/>
            </a:pPr>
            <a:r>
              <a:rPr b="1" lang="en" sz="900">
                <a:solidFill>
                  <a:schemeClr val="lt1"/>
                </a:solidFill>
              </a:rPr>
              <a:t>Run Time Layer (Docker Container)</a:t>
            </a:r>
            <a:endParaRPr b="1"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Linux Distribution (OS)</a:t>
            </a:r>
            <a:endParaRPr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Runtime Node Engine Version  </a:t>
            </a:r>
            <a:endParaRPr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Building Tools (GCC , Python , OpenSSL)</a:t>
            </a:r>
            <a:endParaRPr sz="900">
              <a:solidFill>
                <a:schemeClr val="lt1"/>
              </a:solidFill>
            </a:endParaRPr>
          </a:p>
          <a:p>
            <a:pPr indent="0" lvl="0" marL="0" rtl="0" algn="l">
              <a:lnSpc>
                <a:spcPct val="115000"/>
              </a:lnSpc>
              <a:spcBef>
                <a:spcPts val="0"/>
              </a:spcBef>
              <a:spcAft>
                <a:spcPts val="0"/>
              </a:spcAft>
              <a:buNone/>
            </a:pPr>
            <a:r>
              <a:t/>
            </a:r>
            <a:endParaRPr sz="900">
              <a:solidFill>
                <a:schemeClr val="lt1"/>
              </a:solidFill>
            </a:endParaRPr>
          </a:p>
          <a:p>
            <a:pPr indent="-285750" lvl="0" marL="457200" rtl="0" algn="l">
              <a:lnSpc>
                <a:spcPct val="115000"/>
              </a:lnSpc>
              <a:spcBef>
                <a:spcPts val="0"/>
              </a:spcBef>
              <a:spcAft>
                <a:spcPts val="0"/>
              </a:spcAft>
              <a:buClr>
                <a:schemeClr val="lt1"/>
              </a:buClr>
              <a:buSzPts val="900"/>
              <a:buChar char="●"/>
            </a:pPr>
            <a:r>
              <a:rPr b="1" lang="en" sz="900">
                <a:solidFill>
                  <a:schemeClr val="lt1"/>
                </a:solidFill>
              </a:rPr>
              <a:t>Application Layer (node dependencies) </a:t>
            </a:r>
            <a:endParaRPr b="1"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Packages Update with  </a:t>
            </a:r>
            <a:r>
              <a:rPr b="1" lang="en" sz="900">
                <a:solidFill>
                  <a:schemeClr val="lt1"/>
                </a:solidFill>
              </a:rPr>
              <a:t>semver</a:t>
            </a:r>
            <a:r>
              <a:rPr lang="en" sz="900">
                <a:solidFill>
                  <a:schemeClr val="lt1"/>
                </a:solidFill>
              </a:rPr>
              <a:t> Compatible </a:t>
            </a:r>
            <a:endParaRPr sz="900">
              <a:solidFill>
                <a:schemeClr val="lt1"/>
              </a:solidFill>
            </a:endParaRPr>
          </a:p>
          <a:p>
            <a:pPr indent="0" lvl="0" marL="457200" rtl="0" algn="l">
              <a:lnSpc>
                <a:spcPct val="115000"/>
              </a:lnSpc>
              <a:spcBef>
                <a:spcPts val="0"/>
              </a:spcBef>
              <a:spcAft>
                <a:spcPts val="0"/>
              </a:spcAft>
              <a:buNone/>
            </a:pPr>
            <a:r>
              <a:t/>
            </a:r>
            <a:endParaRPr sz="900">
              <a:solidFill>
                <a:schemeClr val="lt1"/>
              </a:solidFill>
            </a:endParaRPr>
          </a:p>
          <a:p>
            <a:pPr indent="-285750" lvl="0" marL="457200" rtl="0" algn="l">
              <a:lnSpc>
                <a:spcPct val="115000"/>
              </a:lnSpc>
              <a:spcBef>
                <a:spcPts val="0"/>
              </a:spcBef>
              <a:spcAft>
                <a:spcPts val="0"/>
              </a:spcAft>
              <a:buClr>
                <a:schemeClr val="lt1"/>
              </a:buClr>
              <a:buSzPts val="900"/>
              <a:buChar char="●"/>
            </a:pPr>
            <a:r>
              <a:rPr b="1" lang="en" sz="900">
                <a:solidFill>
                  <a:schemeClr val="lt1"/>
                </a:solidFill>
              </a:rPr>
              <a:t>Provision Layer  - (Spot EC2 instances OS,   K8s Machines)</a:t>
            </a:r>
            <a:endParaRPr b="1"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Host </a:t>
            </a:r>
            <a:r>
              <a:rPr lang="en" sz="900">
                <a:solidFill>
                  <a:schemeClr val="lt1"/>
                </a:solidFill>
              </a:rPr>
              <a:t>Linux Distribution (OS)</a:t>
            </a:r>
            <a:endParaRPr>
              <a:solidFill>
                <a:schemeClr val="lt1"/>
              </a:solidFill>
            </a:endParaRPr>
          </a:p>
        </p:txBody>
      </p:sp>
      <p:pic>
        <p:nvPicPr>
          <p:cNvPr id="170" name="Google Shape;170;p26"/>
          <p:cNvPicPr preferRelativeResize="0"/>
          <p:nvPr/>
        </p:nvPicPr>
        <p:blipFill>
          <a:blip r:embed="rId3">
            <a:alphaModFix/>
          </a:blip>
          <a:stretch>
            <a:fillRect/>
          </a:stretch>
        </p:blipFill>
        <p:spPr>
          <a:xfrm>
            <a:off x="5764888" y="2735750"/>
            <a:ext cx="2585000" cy="1292500"/>
          </a:xfrm>
          <a:prstGeom prst="rect">
            <a:avLst/>
          </a:prstGeom>
          <a:noFill/>
          <a:ln>
            <a:noFill/>
          </a:ln>
        </p:spPr>
      </p:pic>
      <p:pic>
        <p:nvPicPr>
          <p:cNvPr id="171" name="Google Shape;171;p26"/>
          <p:cNvPicPr preferRelativeResize="0"/>
          <p:nvPr/>
        </p:nvPicPr>
        <p:blipFill>
          <a:blip r:embed="rId4">
            <a:alphaModFix/>
          </a:blip>
          <a:stretch>
            <a:fillRect/>
          </a:stretch>
        </p:blipFill>
        <p:spPr>
          <a:xfrm>
            <a:off x="5985813" y="545538"/>
            <a:ext cx="2143125" cy="2143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77" name="Google Shape;177;p27"/>
          <p:cNvSpPr txBox="1"/>
          <p:nvPr/>
        </p:nvSpPr>
        <p:spPr>
          <a:xfrm>
            <a:off x="657525" y="1106925"/>
            <a:ext cx="7390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300">
                <a:solidFill>
                  <a:schemeClr val="lt1"/>
                </a:solidFill>
              </a:rPr>
              <a:t>Security Patch  Management Automatically :</a:t>
            </a:r>
            <a:r>
              <a:rPr b="1" lang="en" sz="1600">
                <a:solidFill>
                  <a:schemeClr val="lt1"/>
                </a:solidFill>
                <a:latin typeface="Inter"/>
                <a:ea typeface="Inter"/>
                <a:cs typeface="Inter"/>
                <a:sym typeface="Inter"/>
              </a:rPr>
              <a:t> </a:t>
            </a:r>
            <a:endParaRPr b="1" sz="1600">
              <a:solidFill>
                <a:schemeClr val="lt1"/>
              </a:solidFill>
              <a:latin typeface="Inter"/>
              <a:ea typeface="Inter"/>
              <a:cs typeface="Inter"/>
              <a:sym typeface="Inter"/>
            </a:endParaRPr>
          </a:p>
        </p:txBody>
      </p:sp>
      <p:sp>
        <p:nvSpPr>
          <p:cNvPr id="178" name="Google Shape;178;p27"/>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79" name="Google Shape;179;p27"/>
          <p:cNvPicPr preferRelativeResize="0"/>
          <p:nvPr/>
        </p:nvPicPr>
        <p:blipFill>
          <a:blip r:embed="rId3">
            <a:alphaModFix/>
          </a:blip>
          <a:stretch>
            <a:fillRect/>
          </a:stretch>
        </p:blipFill>
        <p:spPr>
          <a:xfrm>
            <a:off x="5764888" y="2735750"/>
            <a:ext cx="2585000" cy="1292500"/>
          </a:xfrm>
          <a:prstGeom prst="rect">
            <a:avLst/>
          </a:prstGeom>
          <a:noFill/>
          <a:ln>
            <a:noFill/>
          </a:ln>
        </p:spPr>
      </p:pic>
      <p:pic>
        <p:nvPicPr>
          <p:cNvPr id="180" name="Google Shape;180;p27"/>
          <p:cNvPicPr preferRelativeResize="0"/>
          <p:nvPr/>
        </p:nvPicPr>
        <p:blipFill>
          <a:blip r:embed="rId4">
            <a:alphaModFix/>
          </a:blip>
          <a:stretch>
            <a:fillRect/>
          </a:stretch>
        </p:blipFill>
        <p:spPr>
          <a:xfrm>
            <a:off x="5985813" y="545538"/>
            <a:ext cx="2143125" cy="2143125"/>
          </a:xfrm>
          <a:prstGeom prst="rect">
            <a:avLst/>
          </a:prstGeom>
          <a:noFill/>
          <a:ln>
            <a:noFill/>
          </a:ln>
        </p:spPr>
      </p:pic>
      <p:pic>
        <p:nvPicPr>
          <p:cNvPr id="181" name="Google Shape;181;p27"/>
          <p:cNvPicPr preferRelativeResize="0"/>
          <p:nvPr/>
        </p:nvPicPr>
        <p:blipFill>
          <a:blip r:embed="rId5">
            <a:alphaModFix/>
          </a:blip>
          <a:stretch>
            <a:fillRect/>
          </a:stretch>
        </p:blipFill>
        <p:spPr>
          <a:xfrm>
            <a:off x="308325" y="3902500"/>
            <a:ext cx="8527346" cy="81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87" name="Google Shape;187;p28"/>
          <p:cNvSpPr txBox="1"/>
          <p:nvPr/>
        </p:nvSpPr>
        <p:spPr>
          <a:xfrm rot="-899923">
            <a:off x="3535502" y="1925213"/>
            <a:ext cx="8390346" cy="446227"/>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700">
                <a:solidFill>
                  <a:schemeClr val="lt1"/>
                </a:solidFill>
              </a:rPr>
              <a:t>You have a problem!</a:t>
            </a:r>
            <a:endParaRPr b="1" sz="2000">
              <a:solidFill>
                <a:schemeClr val="lt1"/>
              </a:solidFill>
              <a:latin typeface="Inter"/>
              <a:ea typeface="Inter"/>
              <a:cs typeface="Inter"/>
              <a:sym typeface="Inter"/>
            </a:endParaRPr>
          </a:p>
        </p:txBody>
      </p:sp>
      <p:sp>
        <p:nvSpPr>
          <p:cNvPr id="188" name="Google Shape;188;p28"/>
          <p:cNvSpPr txBox="1"/>
          <p:nvPr/>
        </p:nvSpPr>
        <p:spPr>
          <a:xfrm>
            <a:off x="1159475" y="1629800"/>
            <a:ext cx="7271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300">
                <a:solidFill>
                  <a:schemeClr val="lt1"/>
                </a:solidFill>
              </a:rPr>
              <a:t>Security Patch  Management Automatically </a:t>
            </a:r>
            <a:endParaRPr b="1" sz="13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94" name="Google Shape;194;p29"/>
          <p:cNvSpPr txBox="1"/>
          <p:nvPr/>
        </p:nvSpPr>
        <p:spPr>
          <a:xfrm rot="-899923">
            <a:off x="507002" y="1900513"/>
            <a:ext cx="8390346" cy="446227"/>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700">
                <a:solidFill>
                  <a:schemeClr val="lt1"/>
                </a:solidFill>
              </a:rPr>
              <a:t>You have a problem! </a:t>
            </a:r>
            <a:r>
              <a:rPr b="1" lang="en" sz="1700">
                <a:solidFill>
                  <a:schemeClr val="lt1"/>
                </a:solidFill>
              </a:rPr>
              <a:t>you're</a:t>
            </a:r>
            <a:r>
              <a:rPr b="1" lang="en" sz="1700">
                <a:solidFill>
                  <a:schemeClr val="lt1"/>
                </a:solidFill>
              </a:rPr>
              <a:t> not testing the code the your going to Deploy !!!!!</a:t>
            </a:r>
            <a:endParaRPr b="1" sz="2000">
              <a:solidFill>
                <a:schemeClr val="lt1"/>
              </a:solidFill>
              <a:latin typeface="Inter"/>
              <a:ea typeface="Inter"/>
              <a:cs typeface="Inter"/>
              <a:sym typeface="Inter"/>
            </a:endParaRPr>
          </a:p>
        </p:txBody>
      </p:sp>
      <p:sp>
        <p:nvSpPr>
          <p:cNvPr id="195" name="Google Shape;195;p29"/>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96" name="Google Shape;196;p29"/>
          <p:cNvPicPr preferRelativeResize="0"/>
          <p:nvPr/>
        </p:nvPicPr>
        <p:blipFill>
          <a:blip r:embed="rId3">
            <a:alphaModFix/>
          </a:blip>
          <a:stretch>
            <a:fillRect/>
          </a:stretch>
        </p:blipFill>
        <p:spPr>
          <a:xfrm>
            <a:off x="1695450" y="414338"/>
            <a:ext cx="5753100" cy="4314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02" name="Google Shape;202;p30"/>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203" name="Google Shape;203;p30"/>
          <p:cNvPicPr preferRelativeResize="0"/>
          <p:nvPr/>
        </p:nvPicPr>
        <p:blipFill>
          <a:blip r:embed="rId3">
            <a:alphaModFix/>
          </a:blip>
          <a:stretch>
            <a:fillRect/>
          </a:stretch>
        </p:blipFill>
        <p:spPr>
          <a:xfrm>
            <a:off x="397600" y="971375"/>
            <a:ext cx="8127750" cy="3917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09" name="Google Shape;209;p31"/>
          <p:cNvSpPr txBox="1"/>
          <p:nvPr/>
        </p:nvSpPr>
        <p:spPr>
          <a:xfrm>
            <a:off x="657525" y="1106925"/>
            <a:ext cx="7390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sz="1300">
                <a:solidFill>
                  <a:schemeClr val="lt1"/>
                </a:solidFill>
              </a:rPr>
              <a:t>Security Patch  Management Automatically :</a:t>
            </a:r>
            <a:r>
              <a:rPr b="1" lang="en" sz="1600">
                <a:solidFill>
                  <a:schemeClr val="lt1"/>
                </a:solidFill>
                <a:latin typeface="Inter"/>
                <a:ea typeface="Inter"/>
                <a:cs typeface="Inter"/>
                <a:sym typeface="Inter"/>
              </a:rPr>
              <a:t> </a:t>
            </a:r>
            <a:endParaRPr b="1" sz="1600">
              <a:solidFill>
                <a:schemeClr val="lt1"/>
              </a:solidFill>
              <a:latin typeface="Inter"/>
              <a:ea typeface="Inter"/>
              <a:cs typeface="Inter"/>
              <a:sym typeface="Inter"/>
            </a:endParaRPr>
          </a:p>
        </p:txBody>
      </p:sp>
      <p:sp>
        <p:nvSpPr>
          <p:cNvPr id="210" name="Google Shape;210;p31"/>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
        <p:nvSpPr>
          <p:cNvPr id="211" name="Google Shape;211;p31"/>
          <p:cNvSpPr txBox="1"/>
          <p:nvPr/>
        </p:nvSpPr>
        <p:spPr>
          <a:xfrm>
            <a:off x="1075100" y="1629800"/>
            <a:ext cx="6233700" cy="8010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0"/>
              </a:spcBef>
              <a:spcAft>
                <a:spcPts val="0"/>
              </a:spcAft>
              <a:buClr>
                <a:schemeClr val="lt1"/>
              </a:buClr>
              <a:buSzPts val="900"/>
              <a:buChar char="●"/>
            </a:pPr>
            <a:r>
              <a:rPr b="1" lang="en" sz="900">
                <a:solidFill>
                  <a:schemeClr val="lt1"/>
                </a:solidFill>
              </a:rPr>
              <a:t>Run Time Layer (Docker Container)</a:t>
            </a:r>
            <a:endParaRPr b="1"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Linux Distribution (OS)</a:t>
            </a:r>
            <a:endParaRPr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Runtime Node Engine Version  </a:t>
            </a:r>
            <a:endParaRPr sz="900">
              <a:solidFill>
                <a:schemeClr val="lt1"/>
              </a:solidFill>
            </a:endParaRPr>
          </a:p>
          <a:p>
            <a:pPr indent="-285750" lvl="0" marL="914400" rtl="0" algn="l">
              <a:lnSpc>
                <a:spcPct val="115000"/>
              </a:lnSpc>
              <a:spcBef>
                <a:spcPts val="0"/>
              </a:spcBef>
              <a:spcAft>
                <a:spcPts val="0"/>
              </a:spcAft>
              <a:buClr>
                <a:schemeClr val="lt1"/>
              </a:buClr>
              <a:buSzPts val="900"/>
              <a:buAutoNum type="arabicPeriod"/>
            </a:pPr>
            <a:r>
              <a:rPr lang="en" sz="900">
                <a:solidFill>
                  <a:schemeClr val="lt1"/>
                </a:solidFill>
              </a:rPr>
              <a:t>Building Tools (GCC , Python , OpenSSL)</a:t>
            </a:r>
            <a:endParaRPr>
              <a:solidFill>
                <a:schemeClr val="lt1"/>
              </a:solidFill>
            </a:endParaRPr>
          </a:p>
        </p:txBody>
      </p:sp>
      <p:pic>
        <p:nvPicPr>
          <p:cNvPr id="212" name="Google Shape;212;p31"/>
          <p:cNvPicPr preferRelativeResize="0"/>
          <p:nvPr/>
        </p:nvPicPr>
        <p:blipFill>
          <a:blip r:embed="rId3">
            <a:alphaModFix/>
          </a:blip>
          <a:stretch>
            <a:fillRect/>
          </a:stretch>
        </p:blipFill>
        <p:spPr>
          <a:xfrm>
            <a:off x="190125" y="2522575"/>
            <a:ext cx="8839198" cy="11317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nvSpPr>
        <p:spPr>
          <a:xfrm>
            <a:off x="0" y="0"/>
            <a:ext cx="9144000" cy="1305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 - </a:t>
            </a:r>
            <a:r>
              <a:rPr b="1" lang="en" sz="2600">
                <a:solidFill>
                  <a:schemeClr val="lt1"/>
                </a:solidFill>
                <a:latin typeface="Inter"/>
                <a:ea typeface="Inter"/>
                <a:cs typeface="Inter"/>
                <a:sym typeface="Inter"/>
              </a:rPr>
              <a:t>Conclusions</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2600" u="sng">
              <a:solidFill>
                <a:schemeClr val="lt1"/>
              </a:solidFill>
              <a:highlight>
                <a:schemeClr val="dk1"/>
              </a:highlight>
              <a:latin typeface="Inter"/>
              <a:ea typeface="Inter"/>
              <a:cs typeface="Inter"/>
              <a:sym typeface="Inter"/>
            </a:endParaRPr>
          </a:p>
        </p:txBody>
      </p:sp>
      <p:sp>
        <p:nvSpPr>
          <p:cNvPr id="218" name="Google Shape;218;p32"/>
          <p:cNvSpPr txBox="1"/>
          <p:nvPr/>
        </p:nvSpPr>
        <p:spPr>
          <a:xfrm>
            <a:off x="1084025" y="1073400"/>
            <a:ext cx="7271700" cy="16131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400"/>
              </a:spcBef>
              <a:spcAft>
                <a:spcPts val="0"/>
              </a:spcAft>
              <a:buClr>
                <a:schemeClr val="dk1"/>
              </a:buClr>
              <a:buSzPts val="1100"/>
              <a:buFont typeface="Arial"/>
              <a:buNone/>
            </a:pPr>
            <a:r>
              <a:rPr b="1" lang="en" sz="1300">
                <a:solidFill>
                  <a:schemeClr val="lt1"/>
                </a:solidFill>
              </a:rPr>
              <a:t>Benefits</a:t>
            </a:r>
            <a:r>
              <a:rPr lang="en" sz="1300">
                <a:solidFill>
                  <a:schemeClr val="lt1"/>
                </a:solidFill>
              </a:rPr>
              <a:t>:</a:t>
            </a:r>
            <a:endParaRPr sz="1300">
              <a:solidFill>
                <a:schemeClr val="lt1"/>
              </a:solidFill>
            </a:endParaRPr>
          </a:p>
          <a:p>
            <a:pPr indent="-311150" lvl="0" marL="457200" rtl="0" algn="l">
              <a:lnSpc>
                <a:spcPct val="115000"/>
              </a:lnSpc>
              <a:spcBef>
                <a:spcPts val="1200"/>
              </a:spcBef>
              <a:spcAft>
                <a:spcPts val="0"/>
              </a:spcAft>
              <a:buClr>
                <a:schemeClr val="lt1"/>
              </a:buClr>
              <a:buSzPts val="1300"/>
              <a:buAutoNum type="arabicPeriod"/>
            </a:pPr>
            <a:r>
              <a:rPr b="1" lang="en" sz="1300">
                <a:solidFill>
                  <a:schemeClr val="lt1"/>
                </a:solidFill>
              </a:rPr>
              <a:t>Reduced Image Size</a:t>
            </a:r>
            <a:r>
              <a:rPr lang="en" sz="1300">
                <a:solidFill>
                  <a:schemeClr val="lt1"/>
                </a:solidFill>
              </a:rPr>
              <a:t>:</a:t>
            </a:r>
            <a:endParaRPr sz="1300">
              <a:solidFill>
                <a:schemeClr val="lt1"/>
              </a:solidFill>
            </a:endParaRPr>
          </a:p>
          <a:p>
            <a:pPr indent="-311150" lvl="1" marL="914400" rtl="0" algn="l">
              <a:lnSpc>
                <a:spcPct val="115000"/>
              </a:lnSpc>
              <a:spcBef>
                <a:spcPts val="0"/>
              </a:spcBef>
              <a:spcAft>
                <a:spcPts val="0"/>
              </a:spcAft>
              <a:buClr>
                <a:schemeClr val="lt1"/>
              </a:buClr>
              <a:buSzPts val="1300"/>
              <a:buChar char="○"/>
            </a:pPr>
            <a:r>
              <a:rPr lang="en" sz="1300">
                <a:solidFill>
                  <a:schemeClr val="lt1"/>
                </a:solidFill>
              </a:rPr>
              <a:t>The container images have been reduced from 705 MB to 284.22 MB, achieving an approximate reduction of 59.85%.</a:t>
            </a:r>
            <a:endParaRPr sz="1300">
              <a:solidFill>
                <a:schemeClr val="lt1"/>
              </a:solidFill>
            </a:endParaRPr>
          </a:p>
          <a:p>
            <a:pPr indent="0" lvl="0" marL="914400" rtl="0" algn="l">
              <a:lnSpc>
                <a:spcPct val="115000"/>
              </a:lnSpc>
              <a:spcBef>
                <a:spcPts val="1200"/>
              </a:spcBef>
              <a:spcAft>
                <a:spcPts val="1200"/>
              </a:spcAft>
              <a:buNone/>
            </a:pPr>
            <a:r>
              <a:t/>
            </a:r>
            <a:endParaRPr sz="1300">
              <a:solidFill>
                <a:schemeClr val="lt1"/>
              </a:solidFill>
            </a:endParaRPr>
          </a:p>
        </p:txBody>
      </p:sp>
      <p:pic>
        <p:nvPicPr>
          <p:cNvPr id="219" name="Google Shape;219;p32"/>
          <p:cNvPicPr preferRelativeResize="0"/>
          <p:nvPr/>
        </p:nvPicPr>
        <p:blipFill>
          <a:blip r:embed="rId3">
            <a:alphaModFix/>
          </a:blip>
          <a:stretch>
            <a:fillRect/>
          </a:stretch>
        </p:blipFill>
        <p:spPr>
          <a:xfrm>
            <a:off x="1276550" y="2970638"/>
            <a:ext cx="5943600" cy="390525"/>
          </a:xfrm>
          <a:prstGeom prst="rect">
            <a:avLst/>
          </a:prstGeom>
          <a:noFill/>
          <a:ln>
            <a:noFill/>
          </a:ln>
        </p:spPr>
      </p:pic>
      <p:pic>
        <p:nvPicPr>
          <p:cNvPr id="220" name="Google Shape;220;p32"/>
          <p:cNvPicPr preferRelativeResize="0"/>
          <p:nvPr/>
        </p:nvPicPr>
        <p:blipFill>
          <a:blip r:embed="rId4">
            <a:alphaModFix/>
          </a:blip>
          <a:stretch>
            <a:fillRect/>
          </a:stretch>
        </p:blipFill>
        <p:spPr>
          <a:xfrm>
            <a:off x="1276550" y="2376488"/>
            <a:ext cx="5943600" cy="39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49000" y="2849200"/>
            <a:ext cx="4779300" cy="907200"/>
          </a:xfrm>
          <a:prstGeom prst="rect">
            <a:avLst/>
          </a:prstGeom>
        </p:spPr>
        <p:txBody>
          <a:bodyPr anchorCtr="0" anchor="ctr" bIns="91425" lIns="0" spcFirstLastPara="1" rIns="91425" wrap="square" tIns="0">
            <a:noAutofit/>
          </a:bodyPr>
          <a:lstStyle/>
          <a:p>
            <a:pPr indent="0" lvl="0" marL="0" rtl="0" algn="l">
              <a:spcBef>
                <a:spcPts val="0"/>
              </a:spcBef>
              <a:spcAft>
                <a:spcPts val="0"/>
              </a:spcAft>
              <a:buSzPts val="990"/>
              <a:buNone/>
            </a:pPr>
            <a:r>
              <a:rPr lang="en" sz="2240">
                <a:highlight>
                  <a:schemeClr val="dk1"/>
                </a:highlight>
              </a:rPr>
              <a:t>Naor Tedgi  (Abu Emma)</a:t>
            </a:r>
            <a:endParaRPr sz="2240">
              <a:highlight>
                <a:schemeClr val="dk1"/>
              </a:highlight>
            </a:endParaRPr>
          </a:p>
          <a:p>
            <a:pPr indent="0" lvl="0" marL="0" rtl="0" algn="l">
              <a:spcBef>
                <a:spcPts val="0"/>
              </a:spcBef>
              <a:spcAft>
                <a:spcPts val="0"/>
              </a:spcAft>
              <a:buSzPts val="990"/>
              <a:buNone/>
            </a:pPr>
            <a:r>
              <a:t/>
            </a:r>
            <a:endParaRPr sz="2840" u="sng">
              <a:highlight>
                <a:schemeClr val="dk1"/>
              </a:highlight>
              <a:latin typeface="Arial"/>
              <a:ea typeface="Arial"/>
              <a:cs typeface="Arial"/>
              <a:sym typeface="Arial"/>
            </a:endParaRPr>
          </a:p>
          <a:p>
            <a:pPr indent="0" lvl="0" marL="0" rtl="0" algn="l">
              <a:spcBef>
                <a:spcPts val="0"/>
              </a:spcBef>
              <a:spcAft>
                <a:spcPts val="0"/>
              </a:spcAft>
              <a:buSzPts val="990"/>
              <a:buNone/>
            </a:pPr>
            <a:r>
              <a:t/>
            </a:r>
            <a:endParaRPr sz="2840" u="sng">
              <a:highlight>
                <a:schemeClr val="dk1"/>
              </a:highlight>
              <a:latin typeface="Arial"/>
              <a:ea typeface="Arial"/>
              <a:cs typeface="Arial"/>
              <a:sym typeface="Arial"/>
            </a:endParaRPr>
          </a:p>
        </p:txBody>
      </p:sp>
      <p:sp>
        <p:nvSpPr>
          <p:cNvPr id="79" name="Google Shape;79;p15"/>
          <p:cNvSpPr txBox="1"/>
          <p:nvPr/>
        </p:nvSpPr>
        <p:spPr>
          <a:xfrm>
            <a:off x="542175" y="3389013"/>
            <a:ext cx="7865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chemeClr val="dk1"/>
              </a:solidFill>
              <a:highlight>
                <a:schemeClr val="lt1"/>
              </a:highlight>
              <a:latin typeface="Inter"/>
              <a:ea typeface="Inter"/>
              <a:cs typeface="Inter"/>
              <a:sym typeface="Inter"/>
            </a:endParaRPr>
          </a:p>
        </p:txBody>
      </p:sp>
      <p:pic>
        <p:nvPicPr>
          <p:cNvPr id="80" name="Google Shape;80;p15"/>
          <p:cNvPicPr preferRelativeResize="0"/>
          <p:nvPr/>
        </p:nvPicPr>
        <p:blipFill>
          <a:blip r:embed="rId3">
            <a:alphaModFix/>
          </a:blip>
          <a:stretch>
            <a:fillRect/>
          </a:stretch>
        </p:blipFill>
        <p:spPr>
          <a:xfrm>
            <a:off x="718275" y="283475"/>
            <a:ext cx="2288276" cy="2288276"/>
          </a:xfrm>
          <a:prstGeom prst="rect">
            <a:avLst/>
          </a:prstGeom>
          <a:noFill/>
          <a:ln>
            <a:noFill/>
          </a:ln>
        </p:spPr>
      </p:pic>
      <p:sp>
        <p:nvSpPr>
          <p:cNvPr id="81" name="Google Shape;81;p15"/>
          <p:cNvSpPr txBox="1"/>
          <p:nvPr/>
        </p:nvSpPr>
        <p:spPr>
          <a:xfrm>
            <a:off x="4787150" y="3800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Inter"/>
                <a:ea typeface="Inter"/>
                <a:cs typeface="Inter"/>
                <a:sym typeface="Inter"/>
                <a:hlinkClick r:id="rId4"/>
              </a:rPr>
              <a:t>https://github.com/ntedgi</a:t>
            </a:r>
            <a:endParaRPr b="1">
              <a:solidFill>
                <a:schemeClr val="lt1"/>
              </a:solidFill>
              <a:latin typeface="Inter"/>
              <a:ea typeface="Inter"/>
              <a:cs typeface="Inter"/>
              <a:sym typeface="Inter"/>
            </a:endParaRPr>
          </a:p>
        </p:txBody>
      </p:sp>
      <p:sp>
        <p:nvSpPr>
          <p:cNvPr id="82" name="Google Shape;82;p15"/>
          <p:cNvSpPr txBox="1"/>
          <p:nvPr/>
        </p:nvSpPr>
        <p:spPr>
          <a:xfrm>
            <a:off x="4787150" y="4200750"/>
            <a:ext cx="41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Inter"/>
                <a:ea typeface="Inter"/>
                <a:cs typeface="Inter"/>
                <a:sym typeface="Inter"/>
                <a:hlinkClick r:id="rId5"/>
              </a:rPr>
              <a:t>https://github.com/ntedgi/infra-meetings</a:t>
            </a:r>
            <a:endParaRPr b="1">
              <a:solidFill>
                <a:schemeClr val="lt1"/>
              </a:solidFill>
              <a:latin typeface="Inter"/>
              <a:ea typeface="Inter"/>
              <a:cs typeface="Inter"/>
              <a:sym typeface="Inter"/>
            </a:endParaRPr>
          </a:p>
        </p:txBody>
      </p:sp>
      <p:pic>
        <p:nvPicPr>
          <p:cNvPr id="83" name="Google Shape;83;p15"/>
          <p:cNvPicPr preferRelativeResize="0"/>
          <p:nvPr/>
        </p:nvPicPr>
        <p:blipFill>
          <a:blip r:embed="rId6">
            <a:alphaModFix/>
          </a:blip>
          <a:stretch>
            <a:fillRect/>
          </a:stretch>
        </p:blipFill>
        <p:spPr>
          <a:xfrm>
            <a:off x="3633625" y="3629987"/>
            <a:ext cx="1091462" cy="109146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0" y="0"/>
            <a:ext cx="9144000" cy="1305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 - Conclusions</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2600" u="sng">
              <a:solidFill>
                <a:schemeClr val="lt1"/>
              </a:solidFill>
              <a:highlight>
                <a:schemeClr val="dk1"/>
              </a:highlight>
              <a:latin typeface="Inter"/>
              <a:ea typeface="Inter"/>
              <a:cs typeface="Inter"/>
              <a:sym typeface="Inter"/>
            </a:endParaRPr>
          </a:p>
        </p:txBody>
      </p:sp>
      <p:sp>
        <p:nvSpPr>
          <p:cNvPr id="226" name="Google Shape;226;p33"/>
          <p:cNvSpPr txBox="1"/>
          <p:nvPr/>
        </p:nvSpPr>
        <p:spPr>
          <a:xfrm>
            <a:off x="1084025" y="1073400"/>
            <a:ext cx="7271700" cy="21972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400"/>
              </a:spcBef>
              <a:spcAft>
                <a:spcPts val="0"/>
              </a:spcAft>
              <a:buNone/>
            </a:pPr>
            <a:r>
              <a:rPr b="1" lang="en" sz="1300">
                <a:solidFill>
                  <a:schemeClr val="lt1"/>
                </a:solidFill>
              </a:rPr>
              <a:t>Benefits</a:t>
            </a:r>
            <a:r>
              <a:rPr lang="en" sz="1300">
                <a:solidFill>
                  <a:schemeClr val="lt1"/>
                </a:solidFill>
              </a:rPr>
              <a:t>:</a:t>
            </a:r>
            <a:endParaRPr sz="1300">
              <a:solidFill>
                <a:schemeClr val="lt1"/>
              </a:solidFill>
            </a:endParaRPr>
          </a:p>
          <a:p>
            <a:pPr indent="-285750" lvl="0" marL="457200" rtl="0" algn="l">
              <a:lnSpc>
                <a:spcPct val="115000"/>
              </a:lnSpc>
              <a:spcBef>
                <a:spcPts val="1200"/>
              </a:spcBef>
              <a:spcAft>
                <a:spcPts val="0"/>
              </a:spcAft>
              <a:buClr>
                <a:schemeClr val="lt1"/>
              </a:buClr>
              <a:buSzPts val="900"/>
              <a:buAutoNum type="arabicPeriod"/>
            </a:pPr>
            <a:r>
              <a:rPr b="1" lang="en" sz="900">
                <a:solidFill>
                  <a:schemeClr val="lt1"/>
                </a:solidFill>
              </a:rPr>
              <a:t>Decreased Pull Time</a:t>
            </a:r>
            <a:r>
              <a:rPr lang="en" sz="900">
                <a:solidFill>
                  <a:schemeClr val="lt1"/>
                </a:solidFill>
              </a:rPr>
              <a:t>:</a:t>
            </a:r>
            <a:endParaRPr sz="900">
              <a:solidFill>
                <a:schemeClr val="lt1"/>
              </a:solidFill>
            </a:endParaRPr>
          </a:p>
          <a:p>
            <a:pPr indent="-285750" lvl="1" marL="914400" rtl="0" algn="l">
              <a:lnSpc>
                <a:spcPct val="115000"/>
              </a:lnSpc>
              <a:spcBef>
                <a:spcPts val="0"/>
              </a:spcBef>
              <a:spcAft>
                <a:spcPts val="0"/>
              </a:spcAft>
              <a:buClr>
                <a:schemeClr val="lt1"/>
              </a:buClr>
              <a:buSzPts val="900"/>
              <a:buChar char="○"/>
            </a:pPr>
            <a:r>
              <a:rPr lang="en" sz="900">
                <a:solidFill>
                  <a:schemeClr val="lt1"/>
                </a:solidFill>
              </a:rPr>
              <a:t>The time to pull images from Amazon Elastic Container Registry (ECR) has been reduced from 25 seconds to 11 seconds.</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b="1" lang="en" sz="900">
                <a:solidFill>
                  <a:schemeClr val="lt1"/>
                </a:solidFill>
              </a:rPr>
              <a:t>Eliminated Compilation Time</a:t>
            </a:r>
            <a:r>
              <a:rPr lang="en" sz="900">
                <a:solidFill>
                  <a:schemeClr val="lt1"/>
                </a:solidFill>
              </a:rPr>
              <a:t>:</a:t>
            </a:r>
            <a:endParaRPr sz="900">
              <a:solidFill>
                <a:schemeClr val="lt1"/>
              </a:solidFill>
            </a:endParaRPr>
          </a:p>
          <a:p>
            <a:pPr indent="-285750" lvl="1" marL="914400" rtl="0" algn="l">
              <a:lnSpc>
                <a:spcPct val="115000"/>
              </a:lnSpc>
              <a:spcBef>
                <a:spcPts val="0"/>
              </a:spcBef>
              <a:spcAft>
                <a:spcPts val="0"/>
              </a:spcAft>
              <a:buClr>
                <a:schemeClr val="lt1"/>
              </a:buClr>
              <a:buSzPts val="900"/>
              <a:buChar char="○"/>
            </a:pPr>
            <a:r>
              <a:rPr lang="en" sz="900">
                <a:solidFill>
                  <a:schemeClr val="lt1"/>
                </a:solidFill>
              </a:rPr>
              <a:t>There is no longer a need for compilation during the container build process.</a:t>
            </a:r>
            <a:endParaRPr sz="900">
              <a:solidFill>
                <a:schemeClr val="lt1"/>
              </a:solidFill>
            </a:endParaRPr>
          </a:p>
          <a:p>
            <a:pPr indent="-285750" lvl="0" marL="457200" rtl="0" algn="l">
              <a:lnSpc>
                <a:spcPct val="115000"/>
              </a:lnSpc>
              <a:spcBef>
                <a:spcPts val="0"/>
              </a:spcBef>
              <a:spcAft>
                <a:spcPts val="0"/>
              </a:spcAft>
              <a:buClr>
                <a:schemeClr val="lt1"/>
              </a:buClr>
              <a:buSzPts val="900"/>
              <a:buAutoNum type="arabicPeriod"/>
            </a:pPr>
            <a:r>
              <a:rPr b="1" lang="en" sz="900">
                <a:solidFill>
                  <a:schemeClr val="lt1"/>
                </a:solidFill>
              </a:rPr>
              <a:t>Enhanced Security</a:t>
            </a:r>
            <a:r>
              <a:rPr lang="en" sz="900">
                <a:solidFill>
                  <a:schemeClr val="lt1"/>
                </a:solidFill>
              </a:rPr>
              <a:t>:</a:t>
            </a:r>
            <a:endParaRPr sz="900">
              <a:solidFill>
                <a:schemeClr val="lt1"/>
              </a:solidFill>
            </a:endParaRPr>
          </a:p>
          <a:p>
            <a:pPr indent="-285750" lvl="1" marL="914400" rtl="0" algn="l">
              <a:lnSpc>
                <a:spcPct val="115000"/>
              </a:lnSpc>
              <a:spcBef>
                <a:spcPts val="0"/>
              </a:spcBef>
              <a:spcAft>
                <a:spcPts val="0"/>
              </a:spcAft>
              <a:buClr>
                <a:schemeClr val="lt1"/>
              </a:buClr>
              <a:buSzPts val="900"/>
              <a:buChar char="○"/>
            </a:pPr>
            <a:r>
              <a:rPr lang="en" sz="900">
                <a:solidFill>
                  <a:schemeClr val="lt1"/>
                </a:solidFill>
              </a:rPr>
              <a:t>Automatic patch management is now in place, ensuring that the containers remain up-to-date with the latest security patches. </a:t>
            </a:r>
            <a:endParaRPr b="1" sz="1300">
              <a:solidFill>
                <a:schemeClr val="lt1"/>
              </a:solidFill>
            </a:endParaRPr>
          </a:p>
          <a:p>
            <a:pPr indent="0" lvl="0" marL="914400" rtl="0" algn="l">
              <a:lnSpc>
                <a:spcPct val="115000"/>
              </a:lnSpc>
              <a:spcBef>
                <a:spcPts val="1200"/>
              </a:spcBef>
              <a:spcAft>
                <a:spcPts val="1200"/>
              </a:spcAft>
              <a:buNone/>
            </a:pPr>
            <a:r>
              <a:t/>
            </a:r>
            <a:endParaRPr sz="1300">
              <a:solidFill>
                <a:schemeClr val="lt1"/>
              </a:solidFill>
            </a:endParaRPr>
          </a:p>
        </p:txBody>
      </p:sp>
      <p:graphicFrame>
        <p:nvGraphicFramePr>
          <p:cNvPr id="227" name="Google Shape;227;p33"/>
          <p:cNvGraphicFramePr/>
          <p:nvPr/>
        </p:nvGraphicFramePr>
        <p:xfrm>
          <a:off x="1350075" y="3053675"/>
          <a:ext cx="3000000" cy="3000000"/>
        </p:xfrm>
        <a:graphic>
          <a:graphicData uri="http://schemas.openxmlformats.org/drawingml/2006/table">
            <a:tbl>
              <a:tblPr>
                <a:noFill/>
                <a:tableStyleId>{8F07D0EC-9A0C-4F69-86C3-1D404354EA1D}</a:tableStyleId>
              </a:tblPr>
              <a:tblGrid>
                <a:gridCol w="2791700"/>
                <a:gridCol w="829875"/>
                <a:gridCol w="1445550"/>
              </a:tblGrid>
              <a:tr h="543300">
                <a:tc>
                  <a:txBody>
                    <a:bodyPr/>
                    <a:lstStyle/>
                    <a:p>
                      <a:pPr indent="0" lvl="0" marL="0" rtl="0" algn="l">
                        <a:spcBef>
                          <a:spcPts val="0"/>
                        </a:spcBef>
                        <a:spcAft>
                          <a:spcPts val="0"/>
                        </a:spcAft>
                        <a:buNone/>
                      </a:pPr>
                      <a:r>
                        <a:rPr lang="en" sz="900"/>
                        <a:t>Pulling image</a:t>
                      </a:r>
                      <a:endParaRPr sz="900"/>
                    </a:p>
                  </a:txBody>
                  <a:tcPr marT="63500" marB="63500" marR="63500" marL="63500">
                    <a:solidFill>
                      <a:srgbClr val="00FF00"/>
                    </a:solidFill>
                  </a:tcPr>
                </a:tc>
                <a:tc>
                  <a:txBody>
                    <a:bodyPr/>
                    <a:lstStyle/>
                    <a:p>
                      <a:pPr indent="0" lvl="0" marL="0" rtl="0" algn="l">
                        <a:spcBef>
                          <a:spcPts val="0"/>
                        </a:spcBef>
                        <a:spcAft>
                          <a:spcPts val="0"/>
                        </a:spcAft>
                        <a:buNone/>
                      </a:pPr>
                      <a:r>
                        <a:rPr lang="en" sz="900"/>
                        <a:t>Compile source code</a:t>
                      </a:r>
                      <a:endParaRPr sz="900"/>
                    </a:p>
                  </a:txBody>
                  <a:tcPr marT="63500" marB="63500" marR="63500" marL="63500">
                    <a:solidFill>
                      <a:srgbClr val="FFFF00"/>
                    </a:solidFill>
                  </a:tcPr>
                </a:tc>
                <a:tc>
                  <a:txBody>
                    <a:bodyPr/>
                    <a:lstStyle/>
                    <a:p>
                      <a:pPr indent="0" lvl="0" marL="0" rtl="0" algn="l">
                        <a:spcBef>
                          <a:spcPts val="0"/>
                        </a:spcBef>
                        <a:spcAft>
                          <a:spcPts val="0"/>
                        </a:spcAft>
                        <a:buNone/>
                      </a:pPr>
                      <a:r>
                        <a:rPr lang="en" sz="900"/>
                        <a:t>Startup time</a:t>
                      </a:r>
                      <a:endParaRPr sz="900"/>
                    </a:p>
                  </a:txBody>
                  <a:tcPr marT="63500" marB="63500" marR="63500" marL="63500">
                    <a:solidFill>
                      <a:srgbClr val="FF9900"/>
                    </a:solidFill>
                  </a:tcPr>
                </a:tc>
              </a:tr>
            </a:tbl>
          </a:graphicData>
        </a:graphic>
      </p:graphicFrame>
      <p:graphicFrame>
        <p:nvGraphicFramePr>
          <p:cNvPr id="228" name="Google Shape;228;p33"/>
          <p:cNvGraphicFramePr/>
          <p:nvPr/>
        </p:nvGraphicFramePr>
        <p:xfrm>
          <a:off x="1350075" y="3709300"/>
          <a:ext cx="3000000" cy="3000000"/>
        </p:xfrm>
        <a:graphic>
          <a:graphicData uri="http://schemas.openxmlformats.org/drawingml/2006/table">
            <a:tbl>
              <a:tblPr>
                <a:noFill/>
                <a:tableStyleId>{8F07D0EC-9A0C-4F69-86C3-1D404354EA1D}</a:tableStyleId>
              </a:tblPr>
              <a:tblGrid>
                <a:gridCol w="1216850"/>
                <a:gridCol w="1038500"/>
              </a:tblGrid>
              <a:tr h="629475">
                <a:tc>
                  <a:txBody>
                    <a:bodyPr/>
                    <a:lstStyle/>
                    <a:p>
                      <a:pPr indent="0" lvl="0" marL="0" rtl="0" algn="l">
                        <a:spcBef>
                          <a:spcPts val="0"/>
                        </a:spcBef>
                        <a:spcAft>
                          <a:spcPts val="0"/>
                        </a:spcAft>
                        <a:buClr>
                          <a:schemeClr val="dk1"/>
                        </a:buClr>
                        <a:buSzPts val="1100"/>
                        <a:buFont typeface="Arial"/>
                        <a:buNone/>
                      </a:pPr>
                      <a:r>
                        <a:rPr lang="en" sz="900">
                          <a:solidFill>
                            <a:schemeClr val="dk1"/>
                          </a:solidFill>
                        </a:rPr>
                        <a:t>Pulling image</a:t>
                      </a:r>
                      <a:endParaRPr sz="900">
                        <a:solidFill>
                          <a:schemeClr val="dk1"/>
                        </a:solidFill>
                      </a:endParaRPr>
                    </a:p>
                    <a:p>
                      <a:pPr indent="0" lvl="0" marL="0" rtl="0" algn="l">
                        <a:spcBef>
                          <a:spcPts val="0"/>
                        </a:spcBef>
                        <a:spcAft>
                          <a:spcPts val="0"/>
                        </a:spcAft>
                        <a:buNone/>
                      </a:pPr>
                      <a:r>
                        <a:t/>
                      </a:r>
                      <a:endParaRPr sz="900"/>
                    </a:p>
                  </a:txBody>
                  <a:tcPr marT="63500" marB="63500" marR="63500" marL="63500">
                    <a:solidFill>
                      <a:srgbClr val="00FF00"/>
                    </a:solidFill>
                  </a:tcPr>
                </a:tc>
                <a:tc>
                  <a:txBody>
                    <a:bodyPr/>
                    <a:lstStyle/>
                    <a:p>
                      <a:pPr indent="0" lvl="0" marL="0" rtl="0" algn="l">
                        <a:spcBef>
                          <a:spcPts val="0"/>
                        </a:spcBef>
                        <a:spcAft>
                          <a:spcPts val="0"/>
                        </a:spcAft>
                        <a:buNone/>
                      </a:pPr>
                      <a:r>
                        <a:rPr lang="en" sz="900"/>
                        <a:t>Startup time</a:t>
                      </a:r>
                      <a:endParaRPr sz="900"/>
                    </a:p>
                  </a:txBody>
                  <a:tcPr marT="63500" marB="63500" marR="63500" marL="63500">
                    <a:solidFill>
                      <a:srgbClr val="FF9900"/>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nvSpPr>
        <p:spPr>
          <a:xfrm>
            <a:off x="0" y="0"/>
            <a:ext cx="9144000" cy="1305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 - Conclusions</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2600" u="sng">
              <a:solidFill>
                <a:schemeClr val="lt1"/>
              </a:solidFill>
              <a:highlight>
                <a:schemeClr val="dk1"/>
              </a:highlight>
              <a:latin typeface="Inter"/>
              <a:ea typeface="Inter"/>
              <a:cs typeface="Inter"/>
              <a:sym typeface="Inter"/>
            </a:endParaRPr>
          </a:p>
        </p:txBody>
      </p:sp>
      <p:sp>
        <p:nvSpPr>
          <p:cNvPr id="234" name="Google Shape;234;p34"/>
          <p:cNvSpPr txBox="1"/>
          <p:nvPr/>
        </p:nvSpPr>
        <p:spPr>
          <a:xfrm>
            <a:off x="1084025" y="1073400"/>
            <a:ext cx="7271700" cy="101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900">
                <a:solidFill>
                  <a:schemeClr val="lt1"/>
                </a:solidFill>
              </a:rPr>
              <a:t>Eliminated Compilation Time</a:t>
            </a:r>
            <a:r>
              <a:rPr lang="en" sz="900">
                <a:solidFill>
                  <a:schemeClr val="lt1"/>
                </a:solidFill>
              </a:rPr>
              <a:t>:</a:t>
            </a:r>
            <a:endParaRPr sz="900">
              <a:solidFill>
                <a:schemeClr val="lt1"/>
              </a:solidFill>
            </a:endParaRPr>
          </a:p>
          <a:p>
            <a:pPr indent="457200" lvl="0" marL="0" rtl="0" algn="l">
              <a:lnSpc>
                <a:spcPct val="115000"/>
              </a:lnSpc>
              <a:spcBef>
                <a:spcPts val="1200"/>
              </a:spcBef>
              <a:spcAft>
                <a:spcPts val="0"/>
              </a:spcAft>
              <a:buNone/>
            </a:pPr>
            <a:r>
              <a:rPr lang="en" sz="900">
                <a:solidFill>
                  <a:schemeClr val="lt1"/>
                </a:solidFill>
              </a:rPr>
              <a:t>There is no longer a need for compilation during the container build process.</a:t>
            </a:r>
            <a:endParaRPr sz="900">
              <a:solidFill>
                <a:schemeClr val="lt1"/>
              </a:solidFill>
            </a:endParaRPr>
          </a:p>
          <a:p>
            <a:pPr indent="0" lvl="0" marL="914400" rtl="0" algn="l">
              <a:lnSpc>
                <a:spcPct val="115000"/>
              </a:lnSpc>
              <a:spcBef>
                <a:spcPts val="1200"/>
              </a:spcBef>
              <a:spcAft>
                <a:spcPts val="1200"/>
              </a:spcAft>
              <a:buNone/>
            </a:pPr>
            <a:r>
              <a:t/>
            </a:r>
            <a:endParaRPr sz="1300">
              <a:solidFill>
                <a:schemeClr val="lt1"/>
              </a:solidFill>
            </a:endParaRPr>
          </a:p>
        </p:txBody>
      </p:sp>
      <p:sp>
        <p:nvSpPr>
          <p:cNvPr id="235" name="Google Shape;235;p34"/>
          <p:cNvSpPr txBox="1"/>
          <p:nvPr/>
        </p:nvSpPr>
        <p:spPr>
          <a:xfrm>
            <a:off x="1084025" y="1961600"/>
            <a:ext cx="3000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chemeClr val="lt1"/>
                </a:solidFill>
              </a:rPr>
              <a:t>Now you can say compile source code? </a:t>
            </a:r>
            <a:r>
              <a:rPr lang="en" sz="900">
                <a:solidFill>
                  <a:schemeClr val="lt1"/>
                </a:solidFill>
              </a:rPr>
              <a:t>It's</a:t>
            </a:r>
            <a:r>
              <a:rPr lang="en" sz="900">
                <a:solidFill>
                  <a:schemeClr val="lt1"/>
                </a:solidFill>
              </a:rPr>
              <a:t> very fast</a:t>
            </a:r>
            <a:endParaRPr sz="900">
              <a:solidFill>
                <a:schemeClr val="lt1"/>
              </a:solidFill>
            </a:endParaRPr>
          </a:p>
        </p:txBody>
      </p:sp>
      <p:pic>
        <p:nvPicPr>
          <p:cNvPr id="236" name="Google Shape;236;p34"/>
          <p:cNvPicPr preferRelativeResize="0"/>
          <p:nvPr/>
        </p:nvPicPr>
        <p:blipFill>
          <a:blip r:embed="rId3">
            <a:alphaModFix/>
          </a:blip>
          <a:stretch>
            <a:fillRect/>
          </a:stretch>
        </p:blipFill>
        <p:spPr>
          <a:xfrm>
            <a:off x="1084025" y="2492725"/>
            <a:ext cx="5943600" cy="733425"/>
          </a:xfrm>
          <a:prstGeom prst="rect">
            <a:avLst/>
          </a:prstGeom>
          <a:noFill/>
          <a:ln>
            <a:noFill/>
          </a:ln>
        </p:spPr>
      </p:pic>
      <p:sp>
        <p:nvSpPr>
          <p:cNvPr id="237" name="Google Shape;237;p34"/>
          <p:cNvSpPr txBox="1"/>
          <p:nvPr/>
        </p:nvSpPr>
        <p:spPr>
          <a:xfrm>
            <a:off x="548225" y="3567825"/>
            <a:ext cx="83433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rPr>
              <a:t>You're right  but in order to do it in production you need to ship your container with all development dependencies!</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nvSpPr>
        <p:spPr>
          <a:xfrm>
            <a:off x="0" y="0"/>
            <a:ext cx="9144000" cy="1305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 - Conclusions</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2600" u="sng">
              <a:solidFill>
                <a:schemeClr val="lt1"/>
              </a:solidFill>
              <a:highlight>
                <a:schemeClr val="dk1"/>
              </a:highlight>
              <a:latin typeface="Inter"/>
              <a:ea typeface="Inter"/>
              <a:cs typeface="Inter"/>
              <a:sym typeface="Inter"/>
            </a:endParaRPr>
          </a:p>
        </p:txBody>
      </p:sp>
      <p:sp>
        <p:nvSpPr>
          <p:cNvPr id="243" name="Google Shape;243;p35"/>
          <p:cNvSpPr txBox="1"/>
          <p:nvPr/>
        </p:nvSpPr>
        <p:spPr>
          <a:xfrm>
            <a:off x="548225" y="3567825"/>
            <a:ext cx="834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pic>
        <p:nvPicPr>
          <p:cNvPr id="244" name="Google Shape;244;p35"/>
          <p:cNvPicPr preferRelativeResize="0"/>
          <p:nvPr/>
        </p:nvPicPr>
        <p:blipFill>
          <a:blip r:embed="rId3">
            <a:alphaModFix/>
          </a:blip>
          <a:stretch>
            <a:fillRect/>
          </a:stretch>
        </p:blipFill>
        <p:spPr>
          <a:xfrm>
            <a:off x="699375" y="1133200"/>
            <a:ext cx="4010025" cy="3000375"/>
          </a:xfrm>
          <a:prstGeom prst="rect">
            <a:avLst/>
          </a:prstGeom>
          <a:noFill/>
          <a:ln>
            <a:noFill/>
          </a:ln>
        </p:spPr>
      </p:pic>
      <p:sp>
        <p:nvSpPr>
          <p:cNvPr id="245" name="Google Shape;245;p35"/>
          <p:cNvSpPr txBox="1"/>
          <p:nvPr/>
        </p:nvSpPr>
        <p:spPr>
          <a:xfrm>
            <a:off x="5186900" y="1619852"/>
            <a:ext cx="3546000" cy="176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lt1"/>
                </a:solidFill>
                <a:latin typeface="Inter"/>
                <a:ea typeface="Inter"/>
                <a:cs typeface="Inter"/>
                <a:sym typeface="Inter"/>
              </a:rPr>
              <a:t>We found out there is some dependencies that we use there deps are huge for example</a:t>
            </a:r>
            <a:endParaRPr sz="1300">
              <a:solidFill>
                <a:schemeClr val="lt1"/>
              </a:solidFill>
              <a:latin typeface="Inter"/>
              <a:ea typeface="Inter"/>
              <a:cs typeface="Inter"/>
              <a:sym typeface="Inter"/>
            </a:endParaRPr>
          </a:p>
          <a:p>
            <a:pPr indent="0" lvl="0" marL="0" rtl="0" algn="l">
              <a:lnSpc>
                <a:spcPct val="115000"/>
              </a:lnSpc>
              <a:spcBef>
                <a:spcPts val="0"/>
              </a:spcBef>
              <a:spcAft>
                <a:spcPts val="0"/>
              </a:spcAft>
              <a:buNone/>
            </a:pPr>
            <a:r>
              <a:rPr lang="en" sz="1300">
                <a:solidFill>
                  <a:schemeClr val="lt1"/>
                </a:solidFill>
                <a:latin typeface="Inter"/>
                <a:ea typeface="Inter"/>
                <a:cs typeface="Inter"/>
                <a:sym typeface="Inter"/>
              </a:rPr>
              <a:t>Geoip-lite - we use only to get the ip address of request is </a:t>
            </a:r>
            <a:r>
              <a:rPr b="1" lang="en" sz="1300">
                <a:solidFill>
                  <a:schemeClr val="lt1"/>
                </a:solidFill>
                <a:latin typeface="Inter"/>
                <a:ea typeface="Inter"/>
                <a:cs typeface="Inter"/>
                <a:sym typeface="Inter"/>
              </a:rPr>
              <a:t>111 mb !!</a:t>
            </a:r>
            <a:endParaRPr b="1" sz="1300">
              <a:solidFill>
                <a:schemeClr val="lt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300">
                <a:solidFill>
                  <a:schemeClr val="lt1"/>
                </a:solidFill>
                <a:latin typeface="Inter"/>
                <a:ea typeface="Inter"/>
                <a:cs typeface="Inter"/>
                <a:sym typeface="Inter"/>
              </a:rPr>
              <a:t>We can reduce it to </a:t>
            </a:r>
            <a:r>
              <a:rPr b="1" lang="en" sz="1300">
                <a:solidFill>
                  <a:schemeClr val="lt1"/>
                </a:solidFill>
                <a:latin typeface="Inter"/>
                <a:ea typeface="Inter"/>
                <a:cs typeface="Inter"/>
                <a:sym typeface="Inter"/>
              </a:rPr>
              <a:t>10KB</a:t>
            </a:r>
            <a:r>
              <a:rPr lang="en" sz="1300">
                <a:solidFill>
                  <a:schemeClr val="lt1"/>
                </a:solidFill>
                <a:latin typeface="Inter"/>
                <a:ea typeface="Inter"/>
                <a:cs typeface="Inter"/>
                <a:sym typeface="Inter"/>
              </a:rPr>
              <a:t> !!! by using </a:t>
            </a:r>
            <a:r>
              <a:rPr lang="en" sz="1300" u="sng">
                <a:solidFill>
                  <a:schemeClr val="lt1"/>
                </a:solidFill>
                <a:latin typeface="Inter"/>
                <a:ea typeface="Inter"/>
                <a:cs typeface="Inter"/>
                <a:sym typeface="Inter"/>
                <a:hlinkClick r:id="rId4">
                  <a:extLst>
                    <a:ext uri="{A12FA001-AC4F-418D-AE19-62706E023703}">
                      <ahyp:hlinkClr val="tx"/>
                    </a:ext>
                  </a:extLst>
                </a:hlinkClick>
              </a:rPr>
              <a:t>https://github.com/pbojinov/request-ip</a:t>
            </a:r>
            <a:endParaRPr sz="2200">
              <a:solidFill>
                <a:schemeClr val="lt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0" y="0"/>
            <a:ext cx="9144000" cy="1305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 - Conclusions</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2600" u="sng">
              <a:solidFill>
                <a:schemeClr val="lt1"/>
              </a:solidFill>
              <a:highlight>
                <a:schemeClr val="dk1"/>
              </a:highlight>
              <a:latin typeface="Inter"/>
              <a:ea typeface="Inter"/>
              <a:cs typeface="Inter"/>
              <a:sym typeface="Inter"/>
            </a:endParaRPr>
          </a:p>
        </p:txBody>
      </p:sp>
      <p:sp>
        <p:nvSpPr>
          <p:cNvPr id="251" name="Google Shape;251;p36"/>
          <p:cNvSpPr txBox="1"/>
          <p:nvPr/>
        </p:nvSpPr>
        <p:spPr>
          <a:xfrm>
            <a:off x="548225" y="3567825"/>
            <a:ext cx="834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chemeClr val="lt1"/>
              </a:solidFill>
            </a:endParaRPr>
          </a:p>
        </p:txBody>
      </p:sp>
      <p:sp>
        <p:nvSpPr>
          <p:cNvPr id="252" name="Google Shape;252;p36"/>
          <p:cNvSpPr txBox="1"/>
          <p:nvPr/>
        </p:nvSpPr>
        <p:spPr>
          <a:xfrm>
            <a:off x="5186900" y="1619852"/>
            <a:ext cx="3546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solidFill>
                <a:schemeClr val="lt1"/>
              </a:solidFill>
              <a:latin typeface="Inter"/>
              <a:ea typeface="Inter"/>
              <a:cs typeface="Inter"/>
              <a:sym typeface="Inter"/>
            </a:endParaRPr>
          </a:p>
        </p:txBody>
      </p:sp>
      <p:pic>
        <p:nvPicPr>
          <p:cNvPr id="253" name="Google Shape;253;p36"/>
          <p:cNvPicPr preferRelativeResize="0"/>
          <p:nvPr/>
        </p:nvPicPr>
        <p:blipFill>
          <a:blip r:embed="rId3">
            <a:alphaModFix/>
          </a:blip>
          <a:stretch>
            <a:fillRect/>
          </a:stretch>
        </p:blipFill>
        <p:spPr>
          <a:xfrm>
            <a:off x="77637" y="1155263"/>
            <a:ext cx="8988724" cy="2832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nvSpPr>
        <p:spPr>
          <a:xfrm>
            <a:off x="449425" y="1198475"/>
            <a:ext cx="3462300" cy="2633100"/>
          </a:xfrm>
          <a:prstGeom prst="rect">
            <a:avLst/>
          </a:prstGeom>
          <a:noFill/>
          <a:ln>
            <a:noFill/>
          </a:ln>
        </p:spPr>
        <p:txBody>
          <a:bodyPr anchorCtr="0" anchor="ctr" bIns="121900" lIns="0" spcFirstLastPara="1" rIns="121900" wrap="square" tIns="0">
            <a:noAutofit/>
          </a:bodyPr>
          <a:lstStyle/>
          <a:p>
            <a:pPr indent="0" lvl="0" marL="0" rtl="0" algn="l">
              <a:lnSpc>
                <a:spcPct val="80000"/>
              </a:lnSpc>
              <a:spcBef>
                <a:spcPts val="0"/>
              </a:spcBef>
              <a:spcAft>
                <a:spcPts val="0"/>
              </a:spcAft>
              <a:buNone/>
            </a:pPr>
            <a:r>
              <a:rPr b="1" lang="en" sz="5300">
                <a:solidFill>
                  <a:srgbClr val="FFFFFF"/>
                </a:solidFill>
                <a:latin typeface="Inter"/>
                <a:ea typeface="Inter"/>
                <a:cs typeface="Inter"/>
                <a:sym typeface="Inter"/>
              </a:rPr>
              <a:t>Let’s get started</a:t>
            </a:r>
            <a:endParaRPr b="1" sz="5300">
              <a:solidFill>
                <a:srgbClr val="FFFFFF"/>
              </a:solidFill>
              <a:latin typeface="Inter"/>
              <a:ea typeface="Inter"/>
              <a:cs typeface="Inter"/>
              <a:sym typeface="Inter"/>
            </a:endParaRPr>
          </a:p>
        </p:txBody>
      </p:sp>
      <p:sp>
        <p:nvSpPr>
          <p:cNvPr id="259" name="Google Shape;259;p37"/>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Container Refactor</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Graceful Shutdown</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Why You Don't need Cluster Mode in K8s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Scheduled Tasks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Questions</a:t>
            </a:r>
            <a:endParaRPr b="1" sz="2600">
              <a:solidFill>
                <a:srgbClr val="FFFFFF"/>
              </a:solidFill>
              <a:latin typeface="Inter"/>
              <a:ea typeface="Inter"/>
              <a:cs typeface="Inter"/>
              <a:sym typeface="Inter"/>
            </a:endParaRPr>
          </a:p>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265" name="Google Shape;265;p38"/>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Clr>
                <a:schemeClr val="dk1"/>
              </a:buClr>
              <a:buSzPts val="1100"/>
              <a:buFont typeface="Arial"/>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66" name="Google Shape;266;p38"/>
          <p:cNvSpPr txBox="1"/>
          <p:nvPr/>
        </p:nvSpPr>
        <p:spPr>
          <a:xfrm>
            <a:off x="657525" y="921800"/>
            <a:ext cx="7390800" cy="28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200">
                <a:solidFill>
                  <a:schemeClr val="lt1"/>
                </a:solidFill>
                <a:latin typeface="Inter"/>
                <a:ea typeface="Inter"/>
                <a:cs typeface="Inter"/>
                <a:sym typeface="Inter"/>
              </a:rPr>
              <a:t>As mentioned on the first page, we aim to leverage the horizontal scaling capabilities of Kubernetes. Instead of scaling up, we will focus on scaling out by utilizing machines with lower resources. This approach, however, will result in a higher number of instances being started and shut down frequently.</a:t>
            </a:r>
            <a:endParaRPr b="1" sz="22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b="1" sz="2200">
              <a:solidFill>
                <a:schemeClr val="lt1"/>
              </a:solidFill>
              <a:latin typeface="Inter"/>
              <a:ea typeface="Inter"/>
              <a:cs typeface="Inter"/>
              <a:sym typeface="Inter"/>
            </a:endParaRPr>
          </a:p>
        </p:txBody>
      </p:sp>
      <p:sp>
        <p:nvSpPr>
          <p:cNvPr id="267" name="Google Shape;267;p38"/>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9"/>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273" name="Google Shape;273;p39"/>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74" name="Google Shape;274;p39"/>
          <p:cNvSpPr txBox="1"/>
          <p:nvPr/>
        </p:nvSpPr>
        <p:spPr>
          <a:xfrm>
            <a:off x="657525" y="921800"/>
            <a:ext cx="7390800" cy="16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2200">
                <a:solidFill>
                  <a:schemeClr val="lt1"/>
                </a:solidFill>
                <a:highlight>
                  <a:schemeClr val="dk1"/>
                </a:highlight>
              </a:rPr>
              <a:t>The consequences of an abrupt shutdown can range from minor inconveniences to significant data loss, and degraded user experience. </a:t>
            </a:r>
            <a:endParaRPr b="1" sz="2200">
              <a:solidFill>
                <a:schemeClr val="lt1"/>
              </a:solidFill>
              <a:highlight>
                <a:schemeClr val="dk1"/>
              </a:highlight>
            </a:endParaRPr>
          </a:p>
          <a:p>
            <a:pPr indent="0" lvl="0" marL="457200" rtl="0" algn="l">
              <a:lnSpc>
                <a:spcPct val="115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275" name="Google Shape;275;p39"/>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281" name="Google Shape;281;p40"/>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82" name="Google Shape;282;p40"/>
          <p:cNvSpPr txBox="1"/>
          <p:nvPr/>
        </p:nvSpPr>
        <p:spPr>
          <a:xfrm>
            <a:off x="572650" y="778200"/>
            <a:ext cx="7390800" cy="436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lt1"/>
                </a:solidFill>
                <a:highlight>
                  <a:schemeClr val="dk1"/>
                </a:highlight>
              </a:rPr>
              <a:t>Prevent data loss:</a:t>
            </a:r>
            <a:r>
              <a:rPr lang="en">
                <a:solidFill>
                  <a:schemeClr val="lt1"/>
                </a:solidFill>
                <a:highlight>
                  <a:schemeClr val="dk1"/>
                </a:highlight>
              </a:rPr>
              <a:t> If a service is shut down abruptly, any in-progress transactions or requests may be lost, leading to data corruption or data loss. A graceful shutdown ensures that all data is saved and any pending requests are processed before shutting down.</a:t>
            </a:r>
            <a:endParaRPr>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t/>
            </a:r>
            <a:endParaRPr b="1">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rPr b="1" lang="en">
                <a:solidFill>
                  <a:schemeClr val="lt1"/>
                </a:solidFill>
                <a:highlight>
                  <a:schemeClr val="dk1"/>
                </a:highlight>
              </a:rPr>
              <a:t>Avoid cascading failures:</a:t>
            </a:r>
            <a:r>
              <a:rPr lang="en">
                <a:solidFill>
                  <a:schemeClr val="lt1"/>
                </a:solidFill>
                <a:highlight>
                  <a:schemeClr val="dk1"/>
                </a:highlight>
              </a:rPr>
              <a:t> When a service goes offline, it can trigger a cascade of failures in other services that depend on it. A graceful shutdown allows dependent services to prepare for the outage and gracefully handle the failure.</a:t>
            </a:r>
            <a:endParaRPr>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t/>
            </a:r>
            <a:endParaRPr b="1">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rPr b="1" lang="en">
                <a:solidFill>
                  <a:schemeClr val="lt1"/>
                </a:solidFill>
                <a:highlight>
                  <a:schemeClr val="dk1"/>
                </a:highlight>
              </a:rPr>
              <a:t>Reduce downtime:</a:t>
            </a:r>
            <a:r>
              <a:rPr lang="en">
                <a:solidFill>
                  <a:schemeClr val="lt1"/>
                </a:solidFill>
                <a:highlight>
                  <a:schemeClr val="dk1"/>
                </a:highlight>
              </a:rPr>
              <a:t> By shutting down in a controlled manner, you can minimize the amount of downtime required for maintenance or updates. This helps keep the system up and running and reduces the impact on users.</a:t>
            </a:r>
            <a:endParaRPr>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t/>
            </a:r>
            <a:endParaRPr b="1">
              <a:solidFill>
                <a:schemeClr val="lt1"/>
              </a:solidFill>
              <a:highlight>
                <a:schemeClr val="dk1"/>
              </a:highlight>
            </a:endParaRPr>
          </a:p>
          <a:p>
            <a:pPr indent="0" lvl="0" marL="0" rtl="0" algn="l">
              <a:lnSpc>
                <a:spcPct val="115000"/>
              </a:lnSpc>
              <a:spcBef>
                <a:spcPts val="0"/>
              </a:spcBef>
              <a:spcAft>
                <a:spcPts val="0"/>
              </a:spcAft>
              <a:buClr>
                <a:schemeClr val="dk1"/>
              </a:buClr>
              <a:buSzPts val="1100"/>
              <a:buFont typeface="Arial"/>
              <a:buNone/>
            </a:pPr>
            <a:r>
              <a:rPr b="1" lang="en">
                <a:solidFill>
                  <a:schemeClr val="lt1"/>
                </a:solidFill>
                <a:highlight>
                  <a:schemeClr val="dk1"/>
                </a:highlight>
              </a:rPr>
              <a:t>Clean up resources</a:t>
            </a:r>
            <a:r>
              <a:rPr lang="en">
                <a:solidFill>
                  <a:schemeClr val="lt1"/>
                </a:solidFill>
                <a:highlight>
                  <a:schemeClr val="dk1"/>
                </a:highlight>
              </a:rPr>
              <a:t>: A service may be using resources such as file handles, database connections, or network sockets. A graceful shutdown allows the service to release these resources in a controlled manner, reducing the risk of resource leaks or conflicts with other services.</a:t>
            </a:r>
            <a:endParaRPr b="1">
              <a:solidFill>
                <a:schemeClr val="lt1"/>
              </a:solidFill>
              <a:highlight>
                <a:schemeClr val="dk1"/>
              </a:highlight>
            </a:endParaRPr>
          </a:p>
          <a:p>
            <a:pPr indent="0" lvl="0" marL="457200" rtl="0" algn="l">
              <a:lnSpc>
                <a:spcPct val="115000"/>
              </a:lnSpc>
              <a:spcBef>
                <a:spcPts val="0"/>
              </a:spcBef>
              <a:spcAft>
                <a:spcPts val="0"/>
              </a:spcAft>
              <a:buNone/>
            </a:pPr>
            <a:r>
              <a:t/>
            </a:r>
            <a:endParaRPr b="1">
              <a:solidFill>
                <a:schemeClr val="lt1"/>
              </a:solidFill>
              <a:highlight>
                <a:schemeClr val="dk1"/>
              </a:highlight>
              <a:latin typeface="Inter"/>
              <a:ea typeface="Inter"/>
              <a:cs typeface="Inter"/>
              <a:sym typeface="Inter"/>
            </a:endParaRPr>
          </a:p>
        </p:txBody>
      </p:sp>
      <p:sp>
        <p:nvSpPr>
          <p:cNvPr id="283" name="Google Shape;283;p40"/>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289" name="Google Shape;289;p41"/>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290" name="Google Shape;290;p41"/>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Naive Solution </a:t>
            </a:r>
            <a:endParaRPr b="1" sz="2000">
              <a:solidFill>
                <a:schemeClr val="lt1"/>
              </a:solidFill>
              <a:highlight>
                <a:schemeClr val="dk1"/>
              </a:highlight>
              <a:latin typeface="Inter"/>
              <a:ea typeface="Inter"/>
              <a:cs typeface="Inter"/>
              <a:sym typeface="Inter"/>
            </a:endParaRPr>
          </a:p>
        </p:txBody>
      </p:sp>
      <p:pic>
        <p:nvPicPr>
          <p:cNvPr descr="CNCF Branding | Kubernetes" id="291" name="Google Shape;291;p41"/>
          <p:cNvPicPr preferRelativeResize="0"/>
          <p:nvPr/>
        </p:nvPicPr>
        <p:blipFill rotWithShape="1">
          <a:blip r:embed="rId3">
            <a:alphaModFix/>
          </a:blip>
          <a:srcRect b="0" l="0" r="0" t="0"/>
          <a:stretch/>
        </p:blipFill>
        <p:spPr>
          <a:xfrm>
            <a:off x="679388" y="2677921"/>
            <a:ext cx="1934412" cy="1505163"/>
          </a:xfrm>
          <a:prstGeom prst="rect">
            <a:avLst/>
          </a:prstGeom>
          <a:noFill/>
          <a:ln>
            <a:noFill/>
          </a:ln>
        </p:spPr>
      </p:pic>
      <p:pic>
        <p:nvPicPr>
          <p:cNvPr id="292" name="Google Shape;292;p41"/>
          <p:cNvPicPr preferRelativeResize="0"/>
          <p:nvPr/>
        </p:nvPicPr>
        <p:blipFill>
          <a:blip r:embed="rId4">
            <a:alphaModFix/>
          </a:blip>
          <a:stretch>
            <a:fillRect/>
          </a:stretch>
        </p:blipFill>
        <p:spPr>
          <a:xfrm>
            <a:off x="5628600" y="1951725"/>
            <a:ext cx="2438400" cy="2371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298" name="Google Shape;298;p42"/>
          <p:cNvSpPr txBox="1"/>
          <p:nvPr/>
        </p:nvSpPr>
        <p:spPr>
          <a:xfrm>
            <a:off x="386675" y="-405525"/>
            <a:ext cx="9144000" cy="25269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200" u="sng">
                <a:solidFill>
                  <a:schemeClr val="lt1"/>
                </a:solidFill>
                <a:highlight>
                  <a:schemeClr val="dk1"/>
                </a:highlight>
                <a:latin typeface="Inter"/>
                <a:ea typeface="Inter"/>
                <a:cs typeface="Inter"/>
                <a:sym typeface="Inter"/>
              </a:rPr>
              <a:t>Send Kill Signal</a:t>
            </a:r>
            <a:endParaRPr b="1" sz="2200" u="sng">
              <a:solidFill>
                <a:schemeClr val="lt1"/>
              </a:solidFill>
              <a:highlight>
                <a:schemeClr val="dk1"/>
              </a:highlight>
              <a:latin typeface="Inter"/>
              <a:ea typeface="Inter"/>
              <a:cs typeface="Inter"/>
              <a:sym typeface="Inter"/>
            </a:endParaRPr>
          </a:p>
        </p:txBody>
      </p:sp>
      <p:sp>
        <p:nvSpPr>
          <p:cNvPr id="299" name="Google Shape;299;p42"/>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Naive Solution </a:t>
            </a:r>
            <a:endParaRPr b="1" sz="2000">
              <a:solidFill>
                <a:schemeClr val="lt1"/>
              </a:solidFill>
              <a:highlight>
                <a:schemeClr val="dk1"/>
              </a:highlight>
              <a:latin typeface="Inter"/>
              <a:ea typeface="Inter"/>
              <a:cs typeface="Inter"/>
              <a:sym typeface="Inter"/>
            </a:endParaRPr>
          </a:p>
        </p:txBody>
      </p:sp>
      <p:pic>
        <p:nvPicPr>
          <p:cNvPr descr="CNCF Branding | Kubernetes" id="300" name="Google Shape;300;p42"/>
          <p:cNvPicPr preferRelativeResize="0"/>
          <p:nvPr/>
        </p:nvPicPr>
        <p:blipFill rotWithShape="1">
          <a:blip r:embed="rId3">
            <a:alphaModFix/>
          </a:blip>
          <a:srcRect b="0" l="0" r="0" t="0"/>
          <a:stretch/>
        </p:blipFill>
        <p:spPr>
          <a:xfrm>
            <a:off x="679388" y="2677921"/>
            <a:ext cx="1934412" cy="1505163"/>
          </a:xfrm>
          <a:prstGeom prst="rect">
            <a:avLst/>
          </a:prstGeom>
          <a:noFill/>
          <a:ln>
            <a:noFill/>
          </a:ln>
        </p:spPr>
      </p:pic>
      <p:pic>
        <p:nvPicPr>
          <p:cNvPr id="301" name="Google Shape;301;p42"/>
          <p:cNvPicPr preferRelativeResize="0"/>
          <p:nvPr/>
        </p:nvPicPr>
        <p:blipFill>
          <a:blip r:embed="rId4">
            <a:alphaModFix/>
          </a:blip>
          <a:stretch>
            <a:fillRect/>
          </a:stretch>
        </p:blipFill>
        <p:spPr>
          <a:xfrm>
            <a:off x="5628600" y="1951725"/>
            <a:ext cx="2438400" cy="2371725"/>
          </a:xfrm>
          <a:prstGeom prst="rect">
            <a:avLst/>
          </a:prstGeom>
          <a:noFill/>
          <a:ln>
            <a:noFill/>
          </a:ln>
        </p:spPr>
      </p:pic>
      <p:pic>
        <p:nvPicPr>
          <p:cNvPr id="302" name="Google Shape;302;p42"/>
          <p:cNvPicPr preferRelativeResize="0"/>
          <p:nvPr/>
        </p:nvPicPr>
        <p:blipFill>
          <a:blip r:embed="rId5">
            <a:alphaModFix/>
          </a:blip>
          <a:stretch>
            <a:fillRect/>
          </a:stretch>
        </p:blipFill>
        <p:spPr>
          <a:xfrm>
            <a:off x="3230925" y="2999113"/>
            <a:ext cx="1265625" cy="101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449425" y="1198475"/>
            <a:ext cx="3462300" cy="2633100"/>
          </a:xfrm>
          <a:prstGeom prst="rect">
            <a:avLst/>
          </a:prstGeom>
          <a:noFill/>
          <a:ln>
            <a:noFill/>
          </a:ln>
        </p:spPr>
        <p:txBody>
          <a:bodyPr anchorCtr="0" anchor="ctr" bIns="121900" lIns="0" spcFirstLastPara="1" rIns="121900" wrap="square" tIns="0">
            <a:noAutofit/>
          </a:bodyPr>
          <a:lstStyle/>
          <a:p>
            <a:pPr indent="0" lvl="0" marL="0" rtl="0" algn="l">
              <a:lnSpc>
                <a:spcPct val="80000"/>
              </a:lnSpc>
              <a:spcBef>
                <a:spcPts val="0"/>
              </a:spcBef>
              <a:spcAft>
                <a:spcPts val="0"/>
              </a:spcAft>
              <a:buNone/>
            </a:pPr>
            <a:r>
              <a:rPr b="1" lang="en" sz="5300">
                <a:solidFill>
                  <a:srgbClr val="FFFFFF"/>
                </a:solidFill>
                <a:latin typeface="Inter"/>
                <a:ea typeface="Inter"/>
                <a:cs typeface="Inter"/>
                <a:sym typeface="Inter"/>
              </a:rPr>
              <a:t>Let’s get started</a:t>
            </a:r>
            <a:endParaRPr b="1" sz="5300">
              <a:solidFill>
                <a:srgbClr val="FFFFFF"/>
              </a:solidFill>
              <a:latin typeface="Inter"/>
              <a:ea typeface="Inter"/>
              <a:cs typeface="Inter"/>
              <a:sym typeface="Inter"/>
            </a:endParaRPr>
          </a:p>
        </p:txBody>
      </p:sp>
      <p:sp>
        <p:nvSpPr>
          <p:cNvPr id="89" name="Google Shape;89;p16"/>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Container Refactor</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Graceful Shutdown</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Why You Don't need Cluster Mode in K8s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Scheduled Tasks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Questions</a:t>
            </a:r>
            <a:endParaRPr b="1" sz="2600">
              <a:solidFill>
                <a:srgbClr val="FFFFFF"/>
              </a:solidFill>
              <a:latin typeface="Inter"/>
              <a:ea typeface="Inter"/>
              <a:cs typeface="Inter"/>
              <a:sym typeface="Inter"/>
            </a:endParaRPr>
          </a:p>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08" name="Google Shape;308;p43"/>
          <p:cNvSpPr txBox="1"/>
          <p:nvPr/>
        </p:nvSpPr>
        <p:spPr>
          <a:xfrm>
            <a:off x="386675" y="-405525"/>
            <a:ext cx="9144000" cy="25269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200" u="sng">
                <a:solidFill>
                  <a:schemeClr val="lt1"/>
                </a:solidFill>
                <a:highlight>
                  <a:schemeClr val="dk1"/>
                </a:highlight>
                <a:latin typeface="Inter"/>
                <a:ea typeface="Inter"/>
                <a:cs typeface="Inter"/>
                <a:sym typeface="Inter"/>
              </a:rPr>
              <a:t>Stop Incoming Traffic</a:t>
            </a:r>
            <a:endParaRPr b="1" sz="2200" u="sng">
              <a:solidFill>
                <a:schemeClr val="lt1"/>
              </a:solidFill>
              <a:highlight>
                <a:schemeClr val="dk1"/>
              </a:highlight>
              <a:latin typeface="Inter"/>
              <a:ea typeface="Inter"/>
              <a:cs typeface="Inter"/>
              <a:sym typeface="Inter"/>
            </a:endParaRPr>
          </a:p>
        </p:txBody>
      </p:sp>
      <p:sp>
        <p:nvSpPr>
          <p:cNvPr id="309" name="Google Shape;309;p43"/>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Naive Solution </a:t>
            </a:r>
            <a:endParaRPr b="1" sz="2000">
              <a:solidFill>
                <a:schemeClr val="lt1"/>
              </a:solidFill>
              <a:highlight>
                <a:schemeClr val="dk1"/>
              </a:highlight>
              <a:latin typeface="Inter"/>
              <a:ea typeface="Inter"/>
              <a:cs typeface="Inter"/>
              <a:sym typeface="Inter"/>
            </a:endParaRPr>
          </a:p>
        </p:txBody>
      </p:sp>
      <p:pic>
        <p:nvPicPr>
          <p:cNvPr descr="CNCF Branding | Kubernetes" id="310" name="Google Shape;310;p43"/>
          <p:cNvPicPr preferRelativeResize="0"/>
          <p:nvPr/>
        </p:nvPicPr>
        <p:blipFill rotWithShape="1">
          <a:blip r:embed="rId3">
            <a:alphaModFix/>
          </a:blip>
          <a:srcRect b="0" l="0" r="0" t="0"/>
          <a:stretch/>
        </p:blipFill>
        <p:spPr>
          <a:xfrm>
            <a:off x="679388" y="2677921"/>
            <a:ext cx="1934412" cy="1505163"/>
          </a:xfrm>
          <a:prstGeom prst="rect">
            <a:avLst/>
          </a:prstGeom>
          <a:noFill/>
          <a:ln>
            <a:noFill/>
          </a:ln>
        </p:spPr>
      </p:pic>
      <p:pic>
        <p:nvPicPr>
          <p:cNvPr id="311" name="Google Shape;311;p43"/>
          <p:cNvPicPr preferRelativeResize="0"/>
          <p:nvPr/>
        </p:nvPicPr>
        <p:blipFill>
          <a:blip r:embed="rId4">
            <a:alphaModFix/>
          </a:blip>
          <a:stretch>
            <a:fillRect/>
          </a:stretch>
        </p:blipFill>
        <p:spPr>
          <a:xfrm>
            <a:off x="5628600" y="1951725"/>
            <a:ext cx="2438400" cy="2371725"/>
          </a:xfrm>
          <a:prstGeom prst="rect">
            <a:avLst/>
          </a:prstGeom>
          <a:noFill/>
          <a:ln>
            <a:noFill/>
          </a:ln>
        </p:spPr>
      </p:pic>
      <p:pic>
        <p:nvPicPr>
          <p:cNvPr id="312" name="Google Shape;312;p43"/>
          <p:cNvPicPr preferRelativeResize="0"/>
          <p:nvPr/>
        </p:nvPicPr>
        <p:blipFill>
          <a:blip r:embed="rId5">
            <a:alphaModFix/>
          </a:blip>
          <a:stretch>
            <a:fillRect/>
          </a:stretch>
        </p:blipFill>
        <p:spPr>
          <a:xfrm>
            <a:off x="3230925" y="2999113"/>
            <a:ext cx="1265625" cy="1012500"/>
          </a:xfrm>
          <a:prstGeom prst="rect">
            <a:avLst/>
          </a:prstGeom>
          <a:noFill/>
          <a:ln>
            <a:noFill/>
          </a:ln>
        </p:spPr>
      </p:pic>
      <p:pic>
        <p:nvPicPr>
          <p:cNvPr id="313" name="Google Shape;313;p43"/>
          <p:cNvPicPr preferRelativeResize="0"/>
          <p:nvPr/>
        </p:nvPicPr>
        <p:blipFill>
          <a:blip r:embed="rId6">
            <a:alphaModFix/>
          </a:blip>
          <a:stretch>
            <a:fillRect/>
          </a:stretch>
        </p:blipFill>
        <p:spPr>
          <a:xfrm>
            <a:off x="6118650" y="348950"/>
            <a:ext cx="1458300" cy="1458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19" name="Google Shape;319;p44"/>
          <p:cNvSpPr txBox="1"/>
          <p:nvPr/>
        </p:nvSpPr>
        <p:spPr>
          <a:xfrm>
            <a:off x="386675" y="-405525"/>
            <a:ext cx="9144000" cy="29163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200">
                <a:solidFill>
                  <a:schemeClr val="lt1"/>
                </a:solidFill>
                <a:highlight>
                  <a:schemeClr val="dk1"/>
                </a:highlight>
                <a:latin typeface="Inter"/>
                <a:ea typeface="Inter"/>
                <a:cs typeface="Inter"/>
                <a:sym typeface="Inter"/>
              </a:rPr>
              <a:t>set</a:t>
            </a:r>
            <a:r>
              <a:rPr b="1" lang="en" sz="2200">
                <a:solidFill>
                  <a:schemeClr val="lt1"/>
                </a:solidFill>
                <a:highlight>
                  <a:schemeClr val="dk1"/>
                </a:highlight>
                <a:latin typeface="Inter"/>
                <a:ea typeface="Inter"/>
                <a:cs typeface="Inter"/>
                <a:sym typeface="Inter"/>
              </a:rPr>
              <a:t> </a:t>
            </a:r>
            <a:r>
              <a:rPr b="1" i="1" lang="en" sz="2200" u="sng">
                <a:solidFill>
                  <a:schemeClr val="lt1"/>
                </a:solidFill>
                <a:highlight>
                  <a:schemeClr val="dk1"/>
                </a:highlight>
                <a:latin typeface="Inter"/>
                <a:ea typeface="Inter"/>
                <a:cs typeface="Inter"/>
                <a:sym typeface="Inter"/>
              </a:rPr>
              <a:t>terminationGracePeriodSeconds  </a:t>
            </a:r>
            <a:endParaRPr b="1" i="1" sz="2200" u="sng">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200">
                <a:solidFill>
                  <a:schemeClr val="lt1"/>
                </a:solidFill>
                <a:highlight>
                  <a:schemeClr val="dk1"/>
                </a:highlight>
                <a:latin typeface="Inter"/>
                <a:ea typeface="Inter"/>
                <a:cs typeface="Inter"/>
                <a:sym typeface="Inter"/>
              </a:rPr>
              <a:t>to magic number (1m)</a:t>
            </a:r>
            <a:endParaRPr b="1" sz="2200">
              <a:solidFill>
                <a:schemeClr val="lt1"/>
              </a:solidFill>
              <a:highlight>
                <a:schemeClr val="dk1"/>
              </a:highlight>
              <a:latin typeface="Inter"/>
              <a:ea typeface="Inter"/>
              <a:cs typeface="Inter"/>
              <a:sym typeface="Inter"/>
            </a:endParaRPr>
          </a:p>
        </p:txBody>
      </p:sp>
      <p:sp>
        <p:nvSpPr>
          <p:cNvPr id="320" name="Google Shape;320;p44"/>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Naive Solution </a:t>
            </a:r>
            <a:endParaRPr b="1" sz="2000">
              <a:solidFill>
                <a:schemeClr val="lt1"/>
              </a:solidFill>
              <a:highlight>
                <a:schemeClr val="dk1"/>
              </a:highlight>
              <a:latin typeface="Inter"/>
              <a:ea typeface="Inter"/>
              <a:cs typeface="Inter"/>
              <a:sym typeface="Inter"/>
            </a:endParaRPr>
          </a:p>
        </p:txBody>
      </p:sp>
      <p:pic>
        <p:nvPicPr>
          <p:cNvPr descr="CNCF Branding | Kubernetes" id="321" name="Google Shape;321;p44"/>
          <p:cNvPicPr preferRelativeResize="0"/>
          <p:nvPr/>
        </p:nvPicPr>
        <p:blipFill rotWithShape="1">
          <a:blip r:embed="rId3">
            <a:alphaModFix/>
          </a:blip>
          <a:srcRect b="0" l="0" r="0" t="0"/>
          <a:stretch/>
        </p:blipFill>
        <p:spPr>
          <a:xfrm>
            <a:off x="679388" y="2677921"/>
            <a:ext cx="1934412" cy="1505163"/>
          </a:xfrm>
          <a:prstGeom prst="rect">
            <a:avLst/>
          </a:prstGeom>
          <a:noFill/>
          <a:ln>
            <a:noFill/>
          </a:ln>
        </p:spPr>
      </p:pic>
      <p:pic>
        <p:nvPicPr>
          <p:cNvPr id="322" name="Google Shape;322;p44"/>
          <p:cNvPicPr preferRelativeResize="0"/>
          <p:nvPr/>
        </p:nvPicPr>
        <p:blipFill>
          <a:blip r:embed="rId4">
            <a:alphaModFix/>
          </a:blip>
          <a:stretch>
            <a:fillRect/>
          </a:stretch>
        </p:blipFill>
        <p:spPr>
          <a:xfrm>
            <a:off x="5619175" y="2244638"/>
            <a:ext cx="2438400" cy="2371725"/>
          </a:xfrm>
          <a:prstGeom prst="rect">
            <a:avLst/>
          </a:prstGeom>
          <a:noFill/>
          <a:ln>
            <a:noFill/>
          </a:ln>
        </p:spPr>
      </p:pic>
      <p:pic>
        <p:nvPicPr>
          <p:cNvPr id="323" name="Google Shape;323;p44"/>
          <p:cNvPicPr preferRelativeResize="0"/>
          <p:nvPr/>
        </p:nvPicPr>
        <p:blipFill>
          <a:blip r:embed="rId5">
            <a:alphaModFix/>
          </a:blip>
          <a:stretch>
            <a:fillRect/>
          </a:stretch>
        </p:blipFill>
        <p:spPr>
          <a:xfrm>
            <a:off x="3230925" y="2999113"/>
            <a:ext cx="1265625" cy="1012500"/>
          </a:xfrm>
          <a:prstGeom prst="rect">
            <a:avLst/>
          </a:prstGeom>
          <a:noFill/>
          <a:ln>
            <a:noFill/>
          </a:ln>
        </p:spPr>
      </p:pic>
      <p:pic>
        <p:nvPicPr>
          <p:cNvPr id="324" name="Google Shape;324;p44"/>
          <p:cNvPicPr preferRelativeResize="0"/>
          <p:nvPr/>
        </p:nvPicPr>
        <p:blipFill>
          <a:blip r:embed="rId6">
            <a:alphaModFix/>
          </a:blip>
          <a:stretch>
            <a:fillRect/>
          </a:stretch>
        </p:blipFill>
        <p:spPr>
          <a:xfrm>
            <a:off x="6109225" y="622450"/>
            <a:ext cx="1458300" cy="1458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5"/>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30" name="Google Shape;330;p45"/>
          <p:cNvSpPr txBox="1"/>
          <p:nvPr/>
        </p:nvSpPr>
        <p:spPr>
          <a:xfrm>
            <a:off x="386675" y="-405525"/>
            <a:ext cx="9144000" cy="25269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457200" rtl="0" algn="l">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200">
                <a:solidFill>
                  <a:schemeClr val="lt1"/>
                </a:solidFill>
                <a:highlight>
                  <a:schemeClr val="dk1"/>
                </a:highlight>
                <a:latin typeface="Inter"/>
                <a:ea typeface="Inter"/>
                <a:cs typeface="Inter"/>
                <a:sym typeface="Inter"/>
              </a:rPr>
              <a:t>Kill Pod</a:t>
            </a:r>
            <a:endParaRPr b="1" sz="2200">
              <a:solidFill>
                <a:schemeClr val="lt1"/>
              </a:solidFill>
              <a:highlight>
                <a:schemeClr val="dk1"/>
              </a:highlight>
              <a:latin typeface="Inter"/>
              <a:ea typeface="Inter"/>
              <a:cs typeface="Inter"/>
              <a:sym typeface="Inter"/>
            </a:endParaRPr>
          </a:p>
        </p:txBody>
      </p:sp>
      <p:sp>
        <p:nvSpPr>
          <p:cNvPr id="331" name="Google Shape;331;p45"/>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Naive Solution </a:t>
            </a:r>
            <a:endParaRPr b="1" sz="2000">
              <a:solidFill>
                <a:schemeClr val="lt1"/>
              </a:solidFill>
              <a:highlight>
                <a:schemeClr val="dk1"/>
              </a:highlight>
              <a:latin typeface="Inter"/>
              <a:ea typeface="Inter"/>
              <a:cs typeface="Inter"/>
              <a:sym typeface="Inter"/>
            </a:endParaRPr>
          </a:p>
        </p:txBody>
      </p:sp>
      <p:pic>
        <p:nvPicPr>
          <p:cNvPr descr="CNCF Branding | Kubernetes" id="332" name="Google Shape;332;p45"/>
          <p:cNvPicPr preferRelativeResize="0"/>
          <p:nvPr/>
        </p:nvPicPr>
        <p:blipFill rotWithShape="1">
          <a:blip r:embed="rId3">
            <a:alphaModFix/>
          </a:blip>
          <a:srcRect b="0" l="0" r="0" t="0"/>
          <a:stretch/>
        </p:blipFill>
        <p:spPr>
          <a:xfrm>
            <a:off x="679388" y="2677921"/>
            <a:ext cx="1934412" cy="1505163"/>
          </a:xfrm>
          <a:prstGeom prst="rect">
            <a:avLst/>
          </a:prstGeom>
          <a:noFill/>
          <a:ln>
            <a:noFill/>
          </a:ln>
        </p:spPr>
      </p:pic>
      <p:pic>
        <p:nvPicPr>
          <p:cNvPr id="333" name="Google Shape;333;p45"/>
          <p:cNvPicPr preferRelativeResize="0"/>
          <p:nvPr/>
        </p:nvPicPr>
        <p:blipFill>
          <a:blip r:embed="rId4">
            <a:alphaModFix/>
          </a:blip>
          <a:stretch>
            <a:fillRect/>
          </a:stretch>
        </p:blipFill>
        <p:spPr>
          <a:xfrm>
            <a:off x="5619175" y="2244638"/>
            <a:ext cx="2438400" cy="2371725"/>
          </a:xfrm>
          <a:prstGeom prst="rect">
            <a:avLst/>
          </a:prstGeom>
          <a:noFill/>
          <a:ln>
            <a:noFill/>
          </a:ln>
        </p:spPr>
      </p:pic>
      <p:pic>
        <p:nvPicPr>
          <p:cNvPr id="334" name="Google Shape;334;p45"/>
          <p:cNvPicPr preferRelativeResize="0"/>
          <p:nvPr/>
        </p:nvPicPr>
        <p:blipFill>
          <a:blip r:embed="rId5">
            <a:alphaModFix/>
          </a:blip>
          <a:stretch>
            <a:fillRect/>
          </a:stretch>
        </p:blipFill>
        <p:spPr>
          <a:xfrm>
            <a:off x="3230925" y="2999113"/>
            <a:ext cx="1265625" cy="1012500"/>
          </a:xfrm>
          <a:prstGeom prst="rect">
            <a:avLst/>
          </a:prstGeom>
          <a:noFill/>
          <a:ln>
            <a:noFill/>
          </a:ln>
        </p:spPr>
      </p:pic>
      <p:sp>
        <p:nvSpPr>
          <p:cNvPr id="335" name="Google Shape;335;p45"/>
          <p:cNvSpPr/>
          <p:nvPr/>
        </p:nvSpPr>
        <p:spPr>
          <a:xfrm>
            <a:off x="3923175" y="1829550"/>
            <a:ext cx="5715000" cy="29133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FF0000"/>
              </a:highlight>
            </a:endParaRPr>
          </a:p>
        </p:txBody>
      </p:sp>
      <p:pic>
        <p:nvPicPr>
          <p:cNvPr id="336" name="Google Shape;336;p45"/>
          <p:cNvPicPr preferRelativeResize="0"/>
          <p:nvPr/>
        </p:nvPicPr>
        <p:blipFill>
          <a:blip r:embed="rId6">
            <a:alphaModFix/>
          </a:blip>
          <a:stretch>
            <a:fillRect/>
          </a:stretch>
        </p:blipFill>
        <p:spPr>
          <a:xfrm>
            <a:off x="6109225" y="663075"/>
            <a:ext cx="1458300" cy="145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42" name="Google Shape;342;p46"/>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43" name="Google Shape;343;p46"/>
          <p:cNvSpPr txBox="1"/>
          <p:nvPr/>
        </p:nvSpPr>
        <p:spPr>
          <a:xfrm>
            <a:off x="605575" y="1049775"/>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Probably going to work </a:t>
            </a:r>
            <a:endParaRPr b="1" sz="2000">
              <a:solidFill>
                <a:schemeClr val="lt1"/>
              </a:solidFill>
              <a:highlight>
                <a:schemeClr val="dk1"/>
              </a:highlight>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7"/>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49" name="Google Shape;349;p47"/>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50" name="Google Shape;350;p47"/>
          <p:cNvSpPr txBox="1"/>
          <p:nvPr/>
        </p:nvSpPr>
        <p:spPr>
          <a:xfrm>
            <a:off x="605575" y="1049775"/>
            <a:ext cx="73908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Probably going to work for 90% of use cases </a:t>
            </a:r>
            <a:endParaRPr b="1" sz="2000">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351" name="Google Shape;351;p4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2" name="Google Shape;352;p47"/>
          <p:cNvPicPr preferRelativeResize="0"/>
          <p:nvPr/>
        </p:nvPicPr>
        <p:blipFill>
          <a:blip r:embed="rId3">
            <a:alphaModFix/>
          </a:blip>
          <a:stretch>
            <a:fillRect/>
          </a:stretch>
        </p:blipFill>
        <p:spPr>
          <a:xfrm>
            <a:off x="1986475" y="1851275"/>
            <a:ext cx="4629000" cy="260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58" name="Google Shape;358;p48"/>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59" name="Google Shape;359;p48"/>
          <p:cNvSpPr txBox="1"/>
          <p:nvPr/>
        </p:nvSpPr>
        <p:spPr>
          <a:xfrm>
            <a:off x="572650" y="778200"/>
            <a:ext cx="7390800" cy="190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Probably</a:t>
            </a:r>
            <a:r>
              <a:rPr b="1" lang="en" sz="2000">
                <a:solidFill>
                  <a:schemeClr val="lt1"/>
                </a:solidFill>
                <a:highlight>
                  <a:schemeClr val="dk1"/>
                </a:highlight>
                <a:latin typeface="Inter"/>
                <a:ea typeface="Inter"/>
                <a:cs typeface="Inter"/>
                <a:sym typeface="Inter"/>
              </a:rPr>
              <a:t> going to work for 90% of the cases</a:t>
            </a:r>
            <a:endParaRPr b="1" sz="2000">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rPr b="1" lang="en" sz="2000">
                <a:solidFill>
                  <a:schemeClr val="lt1"/>
                </a:solidFill>
                <a:highlight>
                  <a:schemeClr val="dk1"/>
                </a:highlight>
                <a:latin typeface="Inter"/>
                <a:ea typeface="Inter"/>
                <a:cs typeface="Inter"/>
                <a:sym typeface="Inter"/>
              </a:rPr>
              <a:t>Issues with this </a:t>
            </a:r>
            <a:r>
              <a:rPr b="1" lang="en" sz="2000">
                <a:solidFill>
                  <a:schemeClr val="lt1"/>
                </a:solidFill>
                <a:highlight>
                  <a:schemeClr val="dk1"/>
                </a:highlight>
                <a:latin typeface="Inter"/>
                <a:ea typeface="Inter"/>
                <a:cs typeface="Inter"/>
                <a:sym typeface="Inter"/>
              </a:rPr>
              <a:t>approach.</a:t>
            </a:r>
            <a:endParaRPr b="1" sz="2000">
              <a:solidFill>
                <a:schemeClr val="lt1"/>
              </a:solidFill>
              <a:highlight>
                <a:schemeClr val="dk1"/>
              </a:highlight>
              <a:latin typeface="Inter"/>
              <a:ea typeface="Inter"/>
              <a:cs typeface="Inter"/>
              <a:sym typeface="Inter"/>
            </a:endParaRPr>
          </a:p>
          <a:p>
            <a:pPr indent="-355600" lvl="0" marL="457200" rtl="0" algn="l">
              <a:lnSpc>
                <a:spcPct val="115000"/>
              </a:lnSpc>
              <a:spcBef>
                <a:spcPts val="0"/>
              </a:spcBef>
              <a:spcAft>
                <a:spcPts val="0"/>
              </a:spcAft>
              <a:buClr>
                <a:schemeClr val="lt1"/>
              </a:buClr>
              <a:buSzPts val="2000"/>
              <a:buFont typeface="Inter"/>
              <a:buAutoNum type="arabicPeriod"/>
            </a:pPr>
            <a:r>
              <a:rPr b="1" lang="en" sz="2000">
                <a:solidFill>
                  <a:schemeClr val="lt1"/>
                </a:solidFill>
                <a:highlight>
                  <a:schemeClr val="dk1"/>
                </a:highlight>
                <a:latin typeface="Inter"/>
                <a:ea typeface="Inter"/>
                <a:cs typeface="Inter"/>
                <a:sym typeface="Inter"/>
              </a:rPr>
              <a:t>Maybe 1m is not </a:t>
            </a:r>
            <a:r>
              <a:rPr b="1" lang="en" sz="2000">
                <a:solidFill>
                  <a:schemeClr val="lt1"/>
                </a:solidFill>
                <a:highlight>
                  <a:schemeClr val="dk1"/>
                </a:highlight>
                <a:latin typeface="Inter"/>
                <a:ea typeface="Inter"/>
                <a:cs typeface="Inter"/>
                <a:sym typeface="Inter"/>
              </a:rPr>
              <a:t>enough? To finish all running request</a:t>
            </a:r>
            <a:endParaRPr b="1" sz="2000">
              <a:solidFill>
                <a:schemeClr val="lt1"/>
              </a:solidFill>
              <a:highlight>
                <a:schemeClr val="dk1"/>
              </a:highlight>
              <a:latin typeface="Inter"/>
              <a:ea typeface="Inter"/>
              <a:cs typeface="Inter"/>
              <a:sym typeface="Inter"/>
            </a:endParaRPr>
          </a:p>
          <a:p>
            <a:pPr indent="-355600" lvl="0" marL="457200" rtl="0" algn="l">
              <a:lnSpc>
                <a:spcPct val="115000"/>
              </a:lnSpc>
              <a:spcBef>
                <a:spcPts val="0"/>
              </a:spcBef>
              <a:spcAft>
                <a:spcPts val="0"/>
              </a:spcAft>
              <a:buClr>
                <a:schemeClr val="lt1"/>
              </a:buClr>
              <a:buSzPts val="2000"/>
              <a:buFont typeface="Inter"/>
              <a:buAutoNum type="arabicPeriod"/>
            </a:pPr>
            <a:r>
              <a:rPr b="1" lang="en" sz="2000">
                <a:solidFill>
                  <a:schemeClr val="lt1"/>
                </a:solidFill>
                <a:highlight>
                  <a:schemeClr val="dk1"/>
                </a:highlight>
                <a:latin typeface="Inter"/>
                <a:ea typeface="Inter"/>
                <a:cs typeface="Inter"/>
                <a:sym typeface="Inter"/>
              </a:rPr>
              <a:t>What about Kafka/sqs Consumers ?</a:t>
            </a:r>
            <a:endParaRPr b="1" sz="2000">
              <a:solidFill>
                <a:schemeClr val="lt1"/>
              </a:solidFill>
              <a:highlight>
                <a:schemeClr val="dk1"/>
              </a:highlight>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65" name="Google Shape;365;p49"/>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66" name="Google Shape;366;p49"/>
          <p:cNvSpPr txBox="1"/>
          <p:nvPr/>
        </p:nvSpPr>
        <p:spPr>
          <a:xfrm>
            <a:off x="572650" y="778200"/>
            <a:ext cx="7390800" cy="36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chemeClr val="lt1"/>
                </a:solidFill>
                <a:highlight>
                  <a:schemeClr val="dk1"/>
                </a:highlight>
                <a:latin typeface="Inter"/>
                <a:ea typeface="Inter"/>
                <a:cs typeface="Inter"/>
                <a:sym typeface="Inter"/>
              </a:rPr>
              <a:t>After the application gets kill signal K8s stop sending request to that POD</a:t>
            </a:r>
            <a:endParaRPr sz="2000">
              <a:solidFill>
                <a:schemeClr val="lt1"/>
              </a:solidFill>
              <a:highlight>
                <a:schemeClr val="dk1"/>
              </a:highlight>
              <a:latin typeface="Inter"/>
              <a:ea typeface="Inter"/>
              <a:cs typeface="Inter"/>
              <a:sym typeface="Inter"/>
            </a:endParaRPr>
          </a:p>
          <a:p>
            <a:pPr indent="0" lvl="0" marL="0" rtl="0" algn="l">
              <a:lnSpc>
                <a:spcPct val="115000"/>
              </a:lnSpc>
              <a:spcBef>
                <a:spcPts val="0"/>
              </a:spcBef>
              <a:spcAft>
                <a:spcPts val="0"/>
              </a:spcAft>
              <a:buNone/>
            </a:pPr>
            <a:r>
              <a:t/>
            </a:r>
            <a:endParaRPr sz="2000">
              <a:solidFill>
                <a:schemeClr val="lt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Inter"/>
                <a:ea typeface="Inter"/>
                <a:cs typeface="Inter"/>
                <a:sym typeface="Inter"/>
              </a:rPr>
              <a:t>In our application, we have implemented signal handling for SIGKILL, SIGINT, and SIGHUP signals. Upon receiving any of these signals, we monitor all active connections and ensure they are completed. After all active requests are finished, we proceed to close all connections to databases and message queues. Finally, we gracefully shut down our application, exiting with code 0.</a:t>
            </a:r>
            <a:endParaRPr b="1" sz="2000">
              <a:solidFill>
                <a:schemeClr val="lt1"/>
              </a:solidFill>
              <a:highlight>
                <a:schemeClr val="dk1"/>
              </a:highlight>
              <a:latin typeface="Inter"/>
              <a:ea typeface="Inter"/>
              <a:cs typeface="Inter"/>
              <a:sym typeface="Inter"/>
            </a:endParaRPr>
          </a:p>
        </p:txBody>
      </p:sp>
      <p:sp>
        <p:nvSpPr>
          <p:cNvPr id="367" name="Google Shape;367;p49"/>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373" name="Google Shape;373;p50"/>
          <p:cNvSpPr txBox="1"/>
          <p:nvPr/>
        </p:nvSpPr>
        <p:spPr>
          <a:xfrm>
            <a:off x="386675" y="-40552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74" name="Google Shape;374;p50"/>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375" name="Google Shape;375;p50"/>
          <p:cNvSpPr txBox="1"/>
          <p:nvPr/>
        </p:nvSpPr>
        <p:spPr>
          <a:xfrm>
            <a:off x="691750" y="1403475"/>
            <a:ext cx="3874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chemeClr val="lt1"/>
                </a:solidFill>
                <a:highlight>
                  <a:schemeClr val="dk1"/>
                </a:highlight>
              </a:rPr>
              <a:t>Count actively running requests</a:t>
            </a:r>
            <a:endParaRPr b="1" sz="1600">
              <a:solidFill>
                <a:schemeClr val="lt1"/>
              </a:solidFill>
              <a:highlight>
                <a:schemeClr val="dk1"/>
              </a:highlight>
            </a:endParaRPr>
          </a:p>
        </p:txBody>
      </p:sp>
      <p:pic>
        <p:nvPicPr>
          <p:cNvPr id="376" name="Google Shape;376;p50"/>
          <p:cNvPicPr preferRelativeResize="0"/>
          <p:nvPr/>
        </p:nvPicPr>
        <p:blipFill>
          <a:blip r:embed="rId3">
            <a:alphaModFix/>
          </a:blip>
          <a:stretch>
            <a:fillRect/>
          </a:stretch>
        </p:blipFill>
        <p:spPr>
          <a:xfrm>
            <a:off x="4707450" y="154775"/>
            <a:ext cx="3874475" cy="4588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rPr lang="en" sz="2200">
                <a:solidFill>
                  <a:schemeClr val="lt1"/>
                </a:solidFill>
                <a:highlight>
                  <a:schemeClr val="dk1"/>
                </a:highlight>
                <a:latin typeface="Inter"/>
                <a:ea typeface="Inter"/>
                <a:cs typeface="Inter"/>
                <a:sym typeface="Inter"/>
              </a:rPr>
              <a:t>hooks are not executed asynchronously from the signal to stop the Container; the hook must complete its execution before the TERM signal can be sent.</a:t>
            </a:r>
            <a:endParaRPr b="1" sz="2200">
              <a:solidFill>
                <a:schemeClr val="lt1"/>
              </a:solidFill>
              <a:highlight>
                <a:schemeClr val="dk1"/>
              </a:highlight>
              <a:latin typeface="Inter"/>
              <a:ea typeface="Inter"/>
              <a:cs typeface="Inter"/>
              <a:sym typeface="Inter"/>
            </a:endParaRPr>
          </a:p>
        </p:txBody>
      </p:sp>
      <p:sp>
        <p:nvSpPr>
          <p:cNvPr id="382" name="Google Shape;382;p51"/>
          <p:cNvSpPr txBox="1"/>
          <p:nvPr/>
        </p:nvSpPr>
        <p:spPr>
          <a:xfrm>
            <a:off x="405550" y="-2357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83" name="Google Shape;383;p51"/>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384" name="Google Shape;384;p51"/>
          <p:cNvSpPr txBox="1"/>
          <p:nvPr/>
        </p:nvSpPr>
        <p:spPr>
          <a:xfrm>
            <a:off x="691750" y="1403475"/>
            <a:ext cx="3874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200">
                <a:solidFill>
                  <a:schemeClr val="lt1"/>
                </a:solidFill>
                <a:highlight>
                  <a:schemeClr val="dk1"/>
                </a:highlight>
              </a:rPr>
              <a:t>Set </a:t>
            </a:r>
            <a:r>
              <a:rPr b="1" i="1" lang="en" sz="2200" u="sng">
                <a:solidFill>
                  <a:schemeClr val="lt1"/>
                </a:solidFill>
                <a:latin typeface="Inter"/>
                <a:ea typeface="Inter"/>
                <a:cs typeface="Inter"/>
                <a:sym typeface="Inter"/>
              </a:rPr>
              <a:t>PreStop</a:t>
            </a:r>
            <a:r>
              <a:rPr b="1" lang="en" sz="2200">
                <a:solidFill>
                  <a:schemeClr val="lt1"/>
                </a:solidFill>
                <a:highlight>
                  <a:schemeClr val="dk1"/>
                </a:highlight>
              </a:rPr>
              <a:t> Hook </a:t>
            </a:r>
            <a:endParaRPr b="1" sz="2200">
              <a:solidFill>
                <a:schemeClr val="lt1"/>
              </a:solidFill>
              <a:highlight>
                <a:schemeClr val="dk1"/>
              </a:highlight>
            </a:endParaRPr>
          </a:p>
        </p:txBody>
      </p:sp>
      <p:sp>
        <p:nvSpPr>
          <p:cNvPr id="385" name="Google Shape;385;p51"/>
          <p:cNvSpPr txBox="1"/>
          <p:nvPr/>
        </p:nvSpPr>
        <p:spPr>
          <a:xfrm>
            <a:off x="957850" y="4168375"/>
            <a:ext cx="662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https://kubernetes.io/docs/concepts/containers/container-lifecycle-hooks/</a:t>
            </a:r>
            <a:endParaRPr b="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nvSpPr>
        <p:spPr>
          <a:xfrm>
            <a:off x="405550" y="-2357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391" name="Google Shape;391;p52"/>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392" name="Google Shape;392;p52"/>
          <p:cNvSpPr txBox="1"/>
          <p:nvPr/>
        </p:nvSpPr>
        <p:spPr>
          <a:xfrm>
            <a:off x="691750" y="1403475"/>
            <a:ext cx="3874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200">
                <a:solidFill>
                  <a:schemeClr val="lt1"/>
                </a:solidFill>
                <a:highlight>
                  <a:schemeClr val="dk1"/>
                </a:highlight>
              </a:rPr>
              <a:t>Set </a:t>
            </a:r>
            <a:r>
              <a:rPr b="1" i="1" lang="en" sz="2200" u="sng">
                <a:solidFill>
                  <a:schemeClr val="lt1"/>
                </a:solidFill>
                <a:latin typeface="Inter"/>
                <a:ea typeface="Inter"/>
                <a:cs typeface="Inter"/>
                <a:sym typeface="Inter"/>
              </a:rPr>
              <a:t>PreStop</a:t>
            </a:r>
            <a:r>
              <a:rPr b="1" lang="en" sz="2200">
                <a:solidFill>
                  <a:schemeClr val="lt1"/>
                </a:solidFill>
                <a:highlight>
                  <a:schemeClr val="dk1"/>
                </a:highlight>
              </a:rPr>
              <a:t> Hook </a:t>
            </a:r>
            <a:endParaRPr b="1" sz="2200">
              <a:solidFill>
                <a:schemeClr val="lt1"/>
              </a:solidFill>
              <a:highlight>
                <a:schemeClr val="dk1"/>
              </a:highlight>
            </a:endParaRPr>
          </a:p>
        </p:txBody>
      </p:sp>
      <p:pic>
        <p:nvPicPr>
          <p:cNvPr id="393" name="Google Shape;393;p52"/>
          <p:cNvPicPr preferRelativeResize="0"/>
          <p:nvPr/>
        </p:nvPicPr>
        <p:blipFill>
          <a:blip r:embed="rId3">
            <a:alphaModFix/>
          </a:blip>
          <a:stretch>
            <a:fillRect/>
          </a:stretch>
        </p:blipFill>
        <p:spPr>
          <a:xfrm>
            <a:off x="758600" y="991025"/>
            <a:ext cx="7602675" cy="35441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95" name="Google Shape;95;p17"/>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96" name="Google Shape;96;p17"/>
          <p:cNvSpPr txBox="1"/>
          <p:nvPr/>
        </p:nvSpPr>
        <p:spPr>
          <a:xfrm>
            <a:off x="657525" y="1106925"/>
            <a:ext cx="7390800" cy="158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Inter"/>
                <a:ea typeface="Inter"/>
                <a:cs typeface="Inter"/>
                <a:sym typeface="Inter"/>
              </a:rPr>
              <a:t>In Kubernetes, we aim to utilize the scale-out deployment mechanism to enhance our system's scalability and performance</a:t>
            </a:r>
            <a:endParaRPr b="1" sz="1600">
              <a:solidFill>
                <a:schemeClr val="lt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lt1"/>
                </a:solidFill>
                <a:highlight>
                  <a:schemeClr val="dk1"/>
                </a:highlight>
              </a:rPr>
              <a:t>The deployment must be executed rapidly and with minimal startup time.</a:t>
            </a:r>
            <a:endParaRPr b="1" sz="1600">
              <a:solidFill>
                <a:schemeClr val="lt1"/>
              </a:solidFill>
              <a:highlight>
                <a:schemeClr val="dk1"/>
              </a:highlight>
            </a:endParaRPr>
          </a:p>
          <a:p>
            <a:pPr indent="0" lvl="0" marL="457200" rtl="0" algn="l">
              <a:lnSpc>
                <a:spcPct val="115000"/>
              </a:lnSpc>
              <a:spcBef>
                <a:spcPts val="1200"/>
              </a:spcBef>
              <a:spcAft>
                <a:spcPts val="0"/>
              </a:spcAft>
              <a:buNone/>
            </a:pPr>
            <a:r>
              <a:t/>
            </a:r>
            <a:endParaRPr b="1" sz="1600">
              <a:solidFill>
                <a:schemeClr val="lt1"/>
              </a:solidFill>
              <a:latin typeface="Inter"/>
              <a:ea typeface="Inter"/>
              <a:cs typeface="Inter"/>
              <a:sym typeface="Inter"/>
            </a:endParaRPr>
          </a:p>
        </p:txBody>
      </p:sp>
      <p:sp>
        <p:nvSpPr>
          <p:cNvPr id="97" name="Google Shape;97;p17"/>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399" name="Google Shape;399;p53"/>
          <p:cNvSpPr txBox="1"/>
          <p:nvPr/>
        </p:nvSpPr>
        <p:spPr>
          <a:xfrm>
            <a:off x="405550" y="-2357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00" name="Google Shape;400;p53"/>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401" name="Google Shape;401;p53"/>
          <p:cNvSpPr txBox="1"/>
          <p:nvPr/>
        </p:nvSpPr>
        <p:spPr>
          <a:xfrm>
            <a:off x="691750" y="1403475"/>
            <a:ext cx="3874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2200">
                <a:solidFill>
                  <a:schemeClr val="lt1"/>
                </a:solidFill>
                <a:highlight>
                  <a:schemeClr val="dk1"/>
                </a:highlight>
              </a:rPr>
              <a:t>In </a:t>
            </a:r>
            <a:r>
              <a:rPr b="1" i="1" lang="en" sz="2200" u="sng">
                <a:solidFill>
                  <a:schemeClr val="lt1"/>
                </a:solidFill>
                <a:latin typeface="Inter"/>
                <a:ea typeface="Inter"/>
                <a:cs typeface="Inter"/>
                <a:sym typeface="Inter"/>
              </a:rPr>
              <a:t>PreStop</a:t>
            </a:r>
            <a:r>
              <a:rPr b="1" i="1" lang="en" sz="2200">
                <a:solidFill>
                  <a:schemeClr val="lt1"/>
                </a:solidFill>
                <a:latin typeface="Inter"/>
                <a:ea typeface="Inter"/>
                <a:cs typeface="Inter"/>
                <a:sym typeface="Inter"/>
              </a:rPr>
              <a:t> </a:t>
            </a:r>
            <a:r>
              <a:rPr i="1" lang="en" sz="2200">
                <a:solidFill>
                  <a:schemeClr val="lt1"/>
                </a:solidFill>
                <a:latin typeface="Inter"/>
                <a:ea typeface="Inter"/>
                <a:cs typeface="Inter"/>
                <a:sym typeface="Inter"/>
              </a:rPr>
              <a:t>Script</a:t>
            </a:r>
            <a:endParaRPr sz="2200">
              <a:solidFill>
                <a:schemeClr val="lt1"/>
              </a:solidFill>
              <a:highlight>
                <a:schemeClr val="dk1"/>
              </a:highlight>
            </a:endParaRPr>
          </a:p>
        </p:txBody>
      </p:sp>
      <p:sp>
        <p:nvSpPr>
          <p:cNvPr id="402" name="Google Shape;402;p53"/>
          <p:cNvSpPr txBox="1"/>
          <p:nvPr/>
        </p:nvSpPr>
        <p:spPr>
          <a:xfrm>
            <a:off x="980800" y="1980450"/>
            <a:ext cx="68958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AutoNum type="arabicPeriod"/>
            </a:pPr>
            <a:r>
              <a:rPr lang="en" sz="1800">
                <a:solidFill>
                  <a:schemeClr val="lt1"/>
                </a:solidFill>
              </a:rPr>
              <a:t>No incoming traffic arriving now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You can now wait for all </a:t>
            </a:r>
            <a:r>
              <a:rPr lang="en" sz="1800">
                <a:solidFill>
                  <a:schemeClr val="lt1"/>
                </a:solidFill>
              </a:rPr>
              <a:t>running</a:t>
            </a:r>
            <a:r>
              <a:rPr lang="en" sz="1800">
                <a:solidFill>
                  <a:schemeClr val="lt1"/>
                </a:solidFill>
              </a:rPr>
              <a:t> active request to finish (sleep)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Close Kafka Consumer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Disconnect</a:t>
            </a:r>
            <a:r>
              <a:rPr lang="en" sz="1800">
                <a:solidFill>
                  <a:schemeClr val="lt1"/>
                </a:solidFill>
              </a:rPr>
              <a:t> from Mysql , Redis …</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EXIT (0)</a:t>
            </a:r>
            <a:endParaRPr sz="1800">
              <a:solidFill>
                <a:schemeClr val="lt1"/>
              </a:solidFill>
            </a:endParaRPr>
          </a:p>
          <a:p>
            <a:pPr indent="-342900" lvl="0" marL="457200" rtl="0" algn="l">
              <a:spcBef>
                <a:spcPts val="0"/>
              </a:spcBef>
              <a:spcAft>
                <a:spcPts val="0"/>
              </a:spcAft>
              <a:buClr>
                <a:schemeClr val="lt1"/>
              </a:buClr>
              <a:buSzPts val="1800"/>
              <a:buAutoNum type="arabicPeriod"/>
            </a:pPr>
            <a:r>
              <a:rPr lang="en" sz="1800">
                <a:solidFill>
                  <a:schemeClr val="lt1"/>
                </a:solidFill>
              </a:rPr>
              <a:t>Then Let K8s killing the pod</a:t>
            </a:r>
            <a:endParaRPr sz="1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08" name="Google Shape;408;p54"/>
          <p:cNvSpPr txBox="1"/>
          <p:nvPr/>
        </p:nvSpPr>
        <p:spPr>
          <a:xfrm>
            <a:off x="405550" y="-2357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rPr b="1" lang="en" sz="2600">
                <a:solidFill>
                  <a:schemeClr val="lt1"/>
                </a:solidFill>
              </a:rPr>
              <a:t>Graceful Shot Down </a:t>
            </a:r>
            <a:endParaRPr b="1" sz="2600">
              <a:solidFill>
                <a:schemeClr val="lt1"/>
              </a:solidFill>
            </a:endParaRPr>
          </a:p>
          <a:p>
            <a:pPr indent="0" lvl="0" marL="609584" rtl="0" algn="l">
              <a:lnSpc>
                <a:spcPct val="90000"/>
              </a:lnSpc>
              <a:spcBef>
                <a:spcPts val="400"/>
              </a:spcBef>
              <a:spcAft>
                <a:spcPts val="0"/>
              </a:spcAft>
              <a:buNone/>
            </a:pPr>
            <a:r>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09" name="Google Shape;409;p54"/>
          <p:cNvSpPr txBox="1"/>
          <p:nvPr/>
        </p:nvSpPr>
        <p:spPr>
          <a:xfrm>
            <a:off x="572650" y="778200"/>
            <a:ext cx="739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000">
              <a:solidFill>
                <a:schemeClr val="lt1"/>
              </a:solidFill>
              <a:highlight>
                <a:schemeClr val="dk1"/>
              </a:highlight>
              <a:latin typeface="Inter"/>
              <a:ea typeface="Inter"/>
              <a:cs typeface="Inter"/>
              <a:sym typeface="Inter"/>
            </a:endParaRPr>
          </a:p>
        </p:txBody>
      </p:sp>
      <p:sp>
        <p:nvSpPr>
          <p:cNvPr id="410" name="Google Shape;410;p54"/>
          <p:cNvSpPr txBox="1"/>
          <p:nvPr/>
        </p:nvSpPr>
        <p:spPr>
          <a:xfrm>
            <a:off x="947900" y="927075"/>
            <a:ext cx="6895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Because</a:t>
            </a:r>
            <a:r>
              <a:rPr lang="en" sz="1800">
                <a:solidFill>
                  <a:schemeClr val="lt1"/>
                </a:solidFill>
              </a:rPr>
              <a:t> we have this orchestration , our deploy is much faster  and a server can day </a:t>
            </a:r>
            <a:r>
              <a:rPr lang="en" sz="1800">
                <a:solidFill>
                  <a:schemeClr val="lt1"/>
                </a:solidFill>
              </a:rPr>
              <a:t>safely (in peace)</a:t>
            </a:r>
            <a:endParaRPr sz="1800">
              <a:solidFill>
                <a:schemeClr val="lt1"/>
              </a:solidFill>
            </a:endParaRPr>
          </a:p>
          <a:p>
            <a:pPr indent="0" lvl="0" marL="0" rtl="0" algn="l">
              <a:spcBef>
                <a:spcPts val="0"/>
              </a:spcBef>
              <a:spcAft>
                <a:spcPts val="0"/>
              </a:spcAft>
              <a:buNone/>
            </a:pPr>
            <a:r>
              <a:rPr lang="en" sz="1800">
                <a:solidFill>
                  <a:schemeClr val="lt1"/>
                </a:solidFill>
              </a:rPr>
              <a:t>We decide to stop using process </a:t>
            </a:r>
            <a:r>
              <a:rPr lang="en" sz="1800">
                <a:solidFill>
                  <a:schemeClr val="lt1"/>
                </a:solidFill>
              </a:rPr>
              <a:t>manager</a:t>
            </a:r>
            <a:r>
              <a:rPr lang="en" sz="1800">
                <a:solidFill>
                  <a:schemeClr val="lt1"/>
                </a:solidFill>
              </a:rPr>
              <a:t> tool like  </a:t>
            </a:r>
            <a:r>
              <a:rPr b="1" lang="en" sz="1800">
                <a:solidFill>
                  <a:schemeClr val="lt1"/>
                </a:solidFill>
              </a:rPr>
              <a:t>forever </a:t>
            </a:r>
            <a:r>
              <a:rPr lang="en" sz="1800">
                <a:solidFill>
                  <a:schemeClr val="lt1"/>
                </a:solidFill>
              </a:rPr>
              <a:t>, PM2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pic>
        <p:nvPicPr>
          <p:cNvPr id="411" name="Google Shape;411;p54"/>
          <p:cNvPicPr preferRelativeResize="0"/>
          <p:nvPr/>
        </p:nvPicPr>
        <p:blipFill>
          <a:blip r:embed="rId3">
            <a:alphaModFix/>
          </a:blip>
          <a:stretch>
            <a:fillRect/>
          </a:stretch>
        </p:blipFill>
        <p:spPr>
          <a:xfrm>
            <a:off x="1230500" y="2666025"/>
            <a:ext cx="2825800" cy="2119350"/>
          </a:xfrm>
          <a:prstGeom prst="rect">
            <a:avLst/>
          </a:prstGeom>
          <a:noFill/>
          <a:ln>
            <a:noFill/>
          </a:ln>
        </p:spPr>
      </p:pic>
      <p:pic>
        <p:nvPicPr>
          <p:cNvPr id="412" name="Google Shape;412;p54"/>
          <p:cNvPicPr preferRelativeResize="0"/>
          <p:nvPr/>
        </p:nvPicPr>
        <p:blipFill>
          <a:blip r:embed="rId4">
            <a:alphaModFix/>
          </a:blip>
          <a:stretch>
            <a:fillRect/>
          </a:stretch>
        </p:blipFill>
        <p:spPr>
          <a:xfrm>
            <a:off x="5463663" y="2719338"/>
            <a:ext cx="2143125" cy="2143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5"/>
          <p:cNvSpPr txBox="1"/>
          <p:nvPr/>
        </p:nvSpPr>
        <p:spPr>
          <a:xfrm>
            <a:off x="449425" y="1198475"/>
            <a:ext cx="3462300" cy="2633100"/>
          </a:xfrm>
          <a:prstGeom prst="rect">
            <a:avLst/>
          </a:prstGeom>
          <a:noFill/>
          <a:ln>
            <a:noFill/>
          </a:ln>
        </p:spPr>
        <p:txBody>
          <a:bodyPr anchorCtr="0" anchor="ctr" bIns="121900" lIns="0" spcFirstLastPara="1" rIns="121900" wrap="square" tIns="0">
            <a:noAutofit/>
          </a:bodyPr>
          <a:lstStyle/>
          <a:p>
            <a:pPr indent="0" lvl="0" marL="0" rtl="0" algn="l">
              <a:lnSpc>
                <a:spcPct val="80000"/>
              </a:lnSpc>
              <a:spcBef>
                <a:spcPts val="0"/>
              </a:spcBef>
              <a:spcAft>
                <a:spcPts val="0"/>
              </a:spcAft>
              <a:buNone/>
            </a:pPr>
            <a:r>
              <a:rPr b="1" lang="en" sz="5300">
                <a:solidFill>
                  <a:srgbClr val="FFFFFF"/>
                </a:solidFill>
                <a:latin typeface="Inter"/>
                <a:ea typeface="Inter"/>
                <a:cs typeface="Inter"/>
                <a:sym typeface="Inter"/>
              </a:rPr>
              <a:t>Let’s get started</a:t>
            </a:r>
            <a:endParaRPr b="1" sz="5300">
              <a:solidFill>
                <a:srgbClr val="FFFFFF"/>
              </a:solidFill>
              <a:latin typeface="Inter"/>
              <a:ea typeface="Inter"/>
              <a:cs typeface="Inter"/>
              <a:sym typeface="Inter"/>
            </a:endParaRPr>
          </a:p>
        </p:txBody>
      </p:sp>
      <p:sp>
        <p:nvSpPr>
          <p:cNvPr id="418" name="Google Shape;418;p55"/>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Container Refactor</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Graceful Shutdown</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Why You Don't need Cluster Mode in K8s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Scheduled Tasks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Questions</a:t>
            </a:r>
            <a:endParaRPr b="1" sz="2600">
              <a:solidFill>
                <a:srgbClr val="FFFFFF"/>
              </a:solidFill>
              <a:latin typeface="Inter"/>
              <a:ea typeface="Inter"/>
              <a:cs typeface="Inter"/>
              <a:sym typeface="Inter"/>
            </a:endParaRPr>
          </a:p>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24" name="Google Shape;424;p56"/>
          <p:cNvSpPr txBox="1"/>
          <p:nvPr/>
        </p:nvSpPr>
        <p:spPr>
          <a:xfrm>
            <a:off x="367825" y="-262950"/>
            <a:ext cx="9144000" cy="247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25" name="Google Shape;425;p56"/>
          <p:cNvSpPr txBox="1"/>
          <p:nvPr/>
        </p:nvSpPr>
        <p:spPr>
          <a:xfrm>
            <a:off x="1162400" y="1086150"/>
            <a:ext cx="6252600" cy="35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a:ea typeface="Inter"/>
                <a:cs typeface="Inter"/>
                <a:sym typeface="Inter"/>
              </a:rPr>
              <a:t>There is all kind of server models for example</a:t>
            </a:r>
            <a:endParaRPr b="1" sz="1500">
              <a:solidFill>
                <a:schemeClr val="lt1"/>
              </a:solidFill>
              <a:latin typeface="Inter"/>
              <a:ea typeface="Inter"/>
              <a:cs typeface="Inter"/>
              <a:sym typeface="Inter"/>
            </a:endParaRPr>
          </a:p>
          <a:p>
            <a:pPr indent="0" lvl="0" marL="0" rtl="0" algn="l">
              <a:lnSpc>
                <a:spcPct val="115000"/>
              </a:lnSpc>
              <a:spcBef>
                <a:spcPts val="1400"/>
              </a:spcBef>
              <a:spcAft>
                <a:spcPts val="0"/>
              </a:spcAft>
              <a:buNone/>
            </a:pPr>
            <a:r>
              <a:rPr b="1" lang="en" sz="1300">
                <a:solidFill>
                  <a:schemeClr val="dk1"/>
                </a:solidFill>
              </a:rPr>
              <a:t>1. </a:t>
            </a:r>
            <a:r>
              <a:rPr b="1" lang="en" sz="1300">
                <a:solidFill>
                  <a:schemeClr val="lt1"/>
                </a:solidFill>
              </a:rPr>
              <a:t>Thread-Per-Request</a:t>
            </a:r>
            <a:endParaRPr b="1" sz="1300">
              <a:solidFill>
                <a:schemeClr val="lt1"/>
              </a:solidFill>
            </a:endParaRPr>
          </a:p>
          <a:p>
            <a:pPr indent="-298450" lvl="0" marL="457200" rtl="0" algn="l">
              <a:lnSpc>
                <a:spcPct val="115000"/>
              </a:lnSpc>
              <a:spcBef>
                <a:spcPts val="1200"/>
              </a:spcBef>
              <a:spcAft>
                <a:spcPts val="0"/>
              </a:spcAft>
              <a:buClr>
                <a:schemeClr val="lt1"/>
              </a:buClr>
              <a:buSzPts val="1100"/>
              <a:buChar char="●"/>
            </a:pPr>
            <a:r>
              <a:rPr lang="en" sz="1100">
                <a:solidFill>
                  <a:schemeClr val="lt1"/>
                </a:solidFill>
              </a:rPr>
              <a:t>In this model, a new thread is created for each request received by the server.</a:t>
            </a:r>
            <a:endParaRPr sz="1100">
              <a:solidFill>
                <a:schemeClr val="lt1"/>
              </a:solidFill>
            </a:endParaRPr>
          </a:p>
          <a:p>
            <a:pPr indent="0" lvl="0" marL="0" rtl="0" algn="l">
              <a:lnSpc>
                <a:spcPct val="115000"/>
              </a:lnSpc>
              <a:spcBef>
                <a:spcPts val="1200"/>
              </a:spcBef>
              <a:spcAft>
                <a:spcPts val="0"/>
              </a:spcAft>
              <a:buNone/>
            </a:pPr>
            <a:r>
              <a:rPr b="1" lang="en" sz="1100">
                <a:solidFill>
                  <a:schemeClr val="lt1"/>
                </a:solidFill>
              </a:rPr>
              <a:t>Languages/Frameworks: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rPr>
              <a:t>Java (Servlets)</a:t>
            </a:r>
            <a:r>
              <a:rPr lang="en" sz="1100">
                <a:solidFill>
                  <a:schemeClr val="lt1"/>
                </a:solidFill>
              </a:rPr>
              <a:t>: Traditional Java web applications using Servlets often used a thread-per-request model.</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Python (WSGI frameworks like Flask, Django)</a:t>
            </a:r>
            <a:r>
              <a:rPr lang="en" sz="1100">
                <a:solidFill>
                  <a:schemeClr val="lt1"/>
                </a:solidFill>
              </a:rPr>
              <a:t>: When deployed with traditional WSGI servers, this model is sometimes used.</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rPr>
              <a:t>C++</a:t>
            </a:r>
            <a:r>
              <a:rPr lang="en" sz="1100">
                <a:solidFill>
                  <a:schemeClr val="lt1"/>
                </a:solidFill>
              </a:rPr>
              <a:t>: Can implement thread-per-request with frameworks like Apache HTTP Server (with worker MPM).</a:t>
            </a:r>
            <a:endParaRPr sz="1100">
              <a:solidFill>
                <a:schemeClr val="lt1"/>
              </a:solidFill>
            </a:endParaRPr>
          </a:p>
          <a:p>
            <a:pPr indent="0" lvl="0" marL="457200" rtl="0" algn="l">
              <a:lnSpc>
                <a:spcPct val="115000"/>
              </a:lnSpc>
              <a:spcBef>
                <a:spcPts val="1200"/>
              </a:spcBef>
              <a:spcAft>
                <a:spcPts val="0"/>
              </a:spcAft>
              <a:buNone/>
            </a:pPr>
            <a:r>
              <a:t/>
            </a:r>
            <a:endParaRPr sz="1100">
              <a:solidFill>
                <a:schemeClr val="dk1"/>
              </a:solidFill>
              <a:latin typeface="Inter"/>
              <a:ea typeface="Inter"/>
              <a:cs typeface="Inter"/>
              <a:sym typeface="Inter"/>
            </a:endParaRPr>
          </a:p>
          <a:p>
            <a:pPr indent="0" lvl="0" marL="0" rtl="0" algn="l">
              <a:spcBef>
                <a:spcPts val="1200"/>
              </a:spcBef>
              <a:spcAft>
                <a:spcPts val="0"/>
              </a:spcAft>
              <a:buNone/>
            </a:pPr>
            <a:r>
              <a:t/>
            </a:r>
            <a:endParaRPr b="1" sz="1500">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31" name="Google Shape;431;p57"/>
          <p:cNvSpPr txBox="1"/>
          <p:nvPr/>
        </p:nvSpPr>
        <p:spPr>
          <a:xfrm>
            <a:off x="367825" y="-262950"/>
            <a:ext cx="9144000" cy="247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32" name="Google Shape;432;p57"/>
          <p:cNvSpPr txBox="1"/>
          <p:nvPr/>
        </p:nvSpPr>
        <p:spPr>
          <a:xfrm>
            <a:off x="1162400" y="1086150"/>
            <a:ext cx="6252600" cy="44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a:ea typeface="Inter"/>
                <a:cs typeface="Inter"/>
                <a:sym typeface="Inter"/>
              </a:rPr>
              <a:t>There is all kind of server models for example</a:t>
            </a:r>
            <a:endParaRPr b="1" sz="1500">
              <a:solidFill>
                <a:schemeClr val="lt1"/>
              </a:solidFill>
              <a:latin typeface="Inter"/>
              <a:ea typeface="Inter"/>
              <a:cs typeface="Inter"/>
              <a:sym typeface="Inter"/>
            </a:endParaRPr>
          </a:p>
          <a:p>
            <a:pPr indent="0" lvl="0" marL="0" rtl="0" algn="l">
              <a:lnSpc>
                <a:spcPct val="115000"/>
              </a:lnSpc>
              <a:spcBef>
                <a:spcPts val="1400"/>
              </a:spcBef>
              <a:spcAft>
                <a:spcPts val="0"/>
              </a:spcAft>
              <a:buNone/>
            </a:pPr>
            <a:r>
              <a:rPr b="1" lang="en" sz="1300">
                <a:solidFill>
                  <a:schemeClr val="lt1"/>
                </a:solidFill>
                <a:latin typeface="Inter"/>
                <a:ea typeface="Inter"/>
                <a:cs typeface="Inter"/>
                <a:sym typeface="Inter"/>
              </a:rPr>
              <a:t>1</a:t>
            </a:r>
            <a:r>
              <a:rPr b="1" lang="en" sz="1300">
                <a:solidFill>
                  <a:schemeClr val="lt1"/>
                </a:solidFill>
                <a:latin typeface="Inter"/>
                <a:ea typeface="Inter"/>
                <a:cs typeface="Inter"/>
                <a:sym typeface="Inter"/>
              </a:rPr>
              <a:t>. Thread-Per-Connection</a:t>
            </a:r>
            <a:endParaRPr b="1" sz="1300">
              <a:solidFill>
                <a:schemeClr val="lt1"/>
              </a:solidFill>
              <a:latin typeface="Inter"/>
              <a:ea typeface="Inter"/>
              <a:cs typeface="Inter"/>
              <a:sym typeface="Inter"/>
            </a:endParaRPr>
          </a:p>
          <a:p>
            <a:pPr indent="-298450" lvl="0" marL="457200" rtl="0" algn="l">
              <a:lnSpc>
                <a:spcPct val="115000"/>
              </a:lnSpc>
              <a:spcBef>
                <a:spcPts val="1200"/>
              </a:spcBef>
              <a:spcAft>
                <a:spcPts val="0"/>
              </a:spcAft>
              <a:buClr>
                <a:schemeClr val="lt1"/>
              </a:buClr>
              <a:buSzPts val="1100"/>
              <a:buFont typeface="Inter"/>
              <a:buChar char="●"/>
            </a:pPr>
            <a:r>
              <a:rPr lang="en" sz="1100">
                <a:solidFill>
                  <a:schemeClr val="lt1"/>
                </a:solidFill>
                <a:latin typeface="Inter"/>
                <a:ea typeface="Inter"/>
                <a:cs typeface="Inter"/>
                <a:sym typeface="Inter"/>
              </a:rPr>
              <a:t>In this model, a new thread is created for each connection to the server, which then handles multiple requests over the same connection.</a:t>
            </a:r>
            <a:endParaRPr sz="1100">
              <a:solidFill>
                <a:schemeClr val="lt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lt1"/>
                </a:solidFill>
                <a:latin typeface="Inter"/>
                <a:ea typeface="Inter"/>
                <a:cs typeface="Inter"/>
                <a:sym typeface="Inter"/>
              </a:rPr>
              <a:t>Languages/Frameworks:</a:t>
            </a:r>
            <a:endParaRPr b="1" sz="1100">
              <a:solidFill>
                <a:schemeClr val="lt1"/>
              </a:solidFill>
              <a:latin typeface="Inter"/>
              <a:ea typeface="Inter"/>
              <a:cs typeface="Inter"/>
              <a:sym typeface="Inter"/>
            </a:endParaRPr>
          </a:p>
          <a:p>
            <a:pPr indent="-298450" lvl="0" marL="457200" rtl="0" algn="l">
              <a:lnSpc>
                <a:spcPct val="115000"/>
              </a:lnSpc>
              <a:spcBef>
                <a:spcPts val="1200"/>
              </a:spcBef>
              <a:spcAft>
                <a:spcPts val="0"/>
              </a:spcAft>
              <a:buClr>
                <a:schemeClr val="lt1"/>
              </a:buClr>
              <a:buSzPts val="1100"/>
              <a:buChar char="●"/>
            </a:pPr>
            <a:r>
              <a:rPr b="1" lang="en" sz="1100">
                <a:solidFill>
                  <a:schemeClr val="lt1"/>
                </a:solidFill>
                <a:latin typeface="Inter"/>
                <a:ea typeface="Inter"/>
                <a:cs typeface="Inter"/>
                <a:sym typeface="Inter"/>
              </a:rPr>
              <a:t>Java (Blocking I/O servers)</a:t>
            </a:r>
            <a:r>
              <a:rPr lang="en" sz="1100">
                <a:solidFill>
                  <a:schemeClr val="lt1"/>
                </a:solidFill>
                <a:latin typeface="Inter"/>
                <a:ea typeface="Inter"/>
                <a:cs typeface="Inter"/>
                <a:sym typeface="Inter"/>
              </a:rPr>
              <a:t>: Older Java web servers, like Tomcat in its older configurations.</a:t>
            </a:r>
            <a:endParaRPr sz="1100">
              <a:solidFill>
                <a:schemeClr val="lt1"/>
              </a:solidFill>
              <a:latin typeface="Inter"/>
              <a:ea typeface="Inter"/>
              <a:cs typeface="Inter"/>
              <a:sym typeface="Inter"/>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Inter"/>
                <a:ea typeface="Inter"/>
                <a:cs typeface="Inter"/>
                <a:sym typeface="Inter"/>
              </a:rPr>
              <a:t>C/C++</a:t>
            </a:r>
            <a:r>
              <a:rPr lang="en" sz="1100">
                <a:solidFill>
                  <a:schemeClr val="lt1"/>
                </a:solidFill>
                <a:latin typeface="Inter"/>
                <a:ea typeface="Inter"/>
                <a:cs typeface="Inter"/>
                <a:sym typeface="Inter"/>
              </a:rPr>
              <a:t>: Can be implemented in servers like Apache HTTP Server or Nginx (with specific modules).</a:t>
            </a:r>
            <a:endParaRPr sz="1100">
              <a:solidFill>
                <a:schemeClr val="lt1"/>
              </a:solidFill>
              <a:latin typeface="Inter"/>
              <a:ea typeface="Inter"/>
              <a:cs typeface="Inter"/>
              <a:sym typeface="Inter"/>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Inter"/>
                <a:ea typeface="Inter"/>
                <a:cs typeface="Inter"/>
                <a:sym typeface="Inter"/>
              </a:rPr>
              <a:t>Go</a:t>
            </a:r>
            <a:r>
              <a:rPr lang="en" sz="1100">
                <a:solidFill>
                  <a:schemeClr val="lt1"/>
                </a:solidFill>
                <a:latin typeface="Inter"/>
                <a:ea typeface="Inter"/>
                <a:cs typeface="Inter"/>
                <a:sym typeface="Inter"/>
              </a:rPr>
              <a:t>: While Go tends to favor goroutines for concurrent connections, the pattern can be built with explicit threads.</a:t>
            </a:r>
            <a:endParaRPr sz="1100">
              <a:solidFill>
                <a:schemeClr val="lt1"/>
              </a:solidFill>
              <a:latin typeface="Inter"/>
              <a:ea typeface="Inter"/>
              <a:cs typeface="Inter"/>
              <a:sym typeface="Inter"/>
            </a:endParaRPr>
          </a:p>
          <a:p>
            <a:pPr indent="-298450" lvl="0" marL="457200" rtl="0" algn="l">
              <a:lnSpc>
                <a:spcPct val="115000"/>
              </a:lnSpc>
              <a:spcBef>
                <a:spcPts val="0"/>
              </a:spcBef>
              <a:spcAft>
                <a:spcPts val="0"/>
              </a:spcAft>
              <a:buClr>
                <a:schemeClr val="lt1"/>
              </a:buClr>
              <a:buSzPts val="1100"/>
              <a:buChar char="●"/>
            </a:pPr>
            <a:r>
              <a:rPr b="1" lang="en" sz="1100">
                <a:solidFill>
                  <a:schemeClr val="lt1"/>
                </a:solidFill>
                <a:latin typeface="Inter"/>
                <a:ea typeface="Inter"/>
                <a:cs typeface="Inter"/>
                <a:sym typeface="Inter"/>
              </a:rPr>
              <a:t>Python</a:t>
            </a:r>
            <a:r>
              <a:rPr lang="en" sz="1100">
                <a:solidFill>
                  <a:schemeClr val="lt1"/>
                </a:solidFill>
                <a:latin typeface="Inter"/>
                <a:ea typeface="Inter"/>
                <a:cs typeface="Inter"/>
                <a:sym typeface="Inter"/>
              </a:rPr>
              <a:t>: Servers like Twisted or Tornado could use this model for handling long-running connections.</a:t>
            </a:r>
            <a:endParaRPr sz="1100">
              <a:solidFill>
                <a:schemeClr val="lt1"/>
              </a:solidFill>
              <a:latin typeface="Inter"/>
              <a:ea typeface="Inter"/>
              <a:cs typeface="Inter"/>
              <a:sym typeface="Inter"/>
            </a:endParaRPr>
          </a:p>
          <a:p>
            <a:pPr indent="0" lvl="0" marL="0" rtl="0" algn="l">
              <a:lnSpc>
                <a:spcPct val="115000"/>
              </a:lnSpc>
              <a:spcBef>
                <a:spcPts val="1400"/>
              </a:spcBef>
              <a:spcAft>
                <a:spcPts val="0"/>
              </a:spcAft>
              <a:buNone/>
            </a:pPr>
            <a:r>
              <a:t/>
            </a:r>
            <a:endParaRPr b="1" sz="1300">
              <a:solidFill>
                <a:schemeClr val="lt1"/>
              </a:solidFill>
              <a:latin typeface="Inter"/>
              <a:ea typeface="Inter"/>
              <a:cs typeface="Inter"/>
              <a:sym typeface="Inter"/>
            </a:endParaRPr>
          </a:p>
          <a:p>
            <a:pPr indent="0" lvl="0" marL="457200" rtl="0" algn="l">
              <a:lnSpc>
                <a:spcPct val="115000"/>
              </a:lnSpc>
              <a:spcBef>
                <a:spcPts val="400"/>
              </a:spcBef>
              <a:spcAft>
                <a:spcPts val="0"/>
              </a:spcAft>
              <a:buNone/>
            </a:pPr>
            <a:r>
              <a:t/>
            </a:r>
            <a:endParaRPr sz="1100">
              <a:solidFill>
                <a:schemeClr val="lt1"/>
              </a:solidFill>
              <a:latin typeface="Inter"/>
              <a:ea typeface="Inter"/>
              <a:cs typeface="Inter"/>
              <a:sym typeface="Inter"/>
            </a:endParaRPr>
          </a:p>
          <a:p>
            <a:pPr indent="0" lvl="0" marL="0" rtl="0" algn="l">
              <a:spcBef>
                <a:spcPts val="1200"/>
              </a:spcBef>
              <a:spcAft>
                <a:spcPts val="0"/>
              </a:spcAft>
              <a:buNone/>
            </a:pPr>
            <a:r>
              <a:t/>
            </a:r>
            <a:endParaRPr b="1" sz="1500">
              <a:solidFill>
                <a:schemeClr val="lt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38" name="Google Shape;438;p58"/>
          <p:cNvSpPr txBox="1"/>
          <p:nvPr/>
        </p:nvSpPr>
        <p:spPr>
          <a:xfrm>
            <a:off x="367825" y="-262950"/>
            <a:ext cx="9144000" cy="247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pic>
        <p:nvPicPr>
          <p:cNvPr id="439" name="Google Shape;439;p58"/>
          <p:cNvPicPr preferRelativeResize="0"/>
          <p:nvPr/>
        </p:nvPicPr>
        <p:blipFill>
          <a:blip r:embed="rId3">
            <a:alphaModFix/>
          </a:blip>
          <a:stretch>
            <a:fillRect/>
          </a:stretch>
        </p:blipFill>
        <p:spPr>
          <a:xfrm>
            <a:off x="2644275" y="946400"/>
            <a:ext cx="3855425" cy="3855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45" name="Google Shape;445;p59"/>
          <p:cNvSpPr txBox="1"/>
          <p:nvPr/>
        </p:nvSpPr>
        <p:spPr>
          <a:xfrm>
            <a:off x="367825" y="-262950"/>
            <a:ext cx="9144000" cy="283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609584" rtl="0" algn="l">
              <a:lnSpc>
                <a:spcPct val="90000"/>
              </a:lnSpc>
              <a:spcBef>
                <a:spcPts val="400"/>
              </a:spcBef>
              <a:spcAft>
                <a:spcPts val="0"/>
              </a:spcAft>
              <a:buNone/>
            </a:pPr>
            <a:r>
              <a:rPr b="1" lang="en" sz="2600">
                <a:solidFill>
                  <a:schemeClr val="lt1"/>
                </a:solidFill>
                <a:latin typeface="Inter"/>
                <a:ea typeface="Inter"/>
                <a:cs typeface="Inter"/>
                <a:sym typeface="Inter"/>
              </a:rPr>
              <a:t>Why to use it in </a:t>
            </a:r>
            <a:r>
              <a:rPr b="1" lang="en" sz="2600">
                <a:solidFill>
                  <a:schemeClr val="lt1"/>
                </a:solidFill>
                <a:latin typeface="Inter"/>
                <a:ea typeface="Inter"/>
                <a:cs typeface="Inter"/>
                <a:sym typeface="Inter"/>
              </a:rPr>
              <a:t>general?</a:t>
            </a:r>
            <a:r>
              <a:rPr b="1" lang="en" sz="2600">
                <a:solidFill>
                  <a:schemeClr val="lt1"/>
                </a:solidFill>
                <a:latin typeface="Inter"/>
                <a:ea typeface="Inter"/>
                <a:cs typeface="Inter"/>
                <a:sym typeface="Inter"/>
              </a:rPr>
              <a:t>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46" name="Google Shape;446;p59"/>
          <p:cNvSpPr txBox="1"/>
          <p:nvPr/>
        </p:nvSpPr>
        <p:spPr>
          <a:xfrm>
            <a:off x="980800" y="2240500"/>
            <a:ext cx="6895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rPr>
              <a:t>How Many Threads Node uses By D</a:t>
            </a:r>
            <a:r>
              <a:rPr lang="en" sz="1800">
                <a:solidFill>
                  <a:schemeClr val="lt1"/>
                </a:solidFill>
              </a:rPr>
              <a:t>efault?</a:t>
            </a:r>
            <a:endParaRPr sz="1800">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52" name="Google Shape;452;p60"/>
          <p:cNvSpPr txBox="1"/>
          <p:nvPr/>
        </p:nvSpPr>
        <p:spPr>
          <a:xfrm>
            <a:off x="367825" y="-262950"/>
            <a:ext cx="9144000" cy="283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609584" rtl="0" algn="l">
              <a:lnSpc>
                <a:spcPct val="90000"/>
              </a:lnSpc>
              <a:spcBef>
                <a:spcPts val="400"/>
              </a:spcBef>
              <a:spcAft>
                <a:spcPts val="0"/>
              </a:spcAft>
              <a:buNone/>
            </a:pPr>
            <a:r>
              <a:rPr b="1" lang="en" sz="2600">
                <a:solidFill>
                  <a:schemeClr val="lt1"/>
                </a:solidFill>
                <a:latin typeface="Inter"/>
                <a:ea typeface="Inter"/>
                <a:cs typeface="Inter"/>
                <a:sym typeface="Inter"/>
              </a:rPr>
              <a:t>Why to use it in general? </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53" name="Google Shape;453;p60"/>
          <p:cNvSpPr txBox="1"/>
          <p:nvPr/>
        </p:nvSpPr>
        <p:spPr>
          <a:xfrm>
            <a:off x="980800" y="2240500"/>
            <a:ext cx="68958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 sz="1800">
                <a:solidFill>
                  <a:schemeClr val="lt1"/>
                </a:solidFill>
              </a:rPr>
              <a:t>Code </a:t>
            </a:r>
            <a:r>
              <a:rPr lang="en" sz="1800">
                <a:solidFill>
                  <a:schemeClr val="lt1"/>
                </a:solidFill>
              </a:rPr>
              <a:t>Interpreter</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GC</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Event Loop </a:t>
            </a:r>
            <a:endParaRPr sz="1800">
              <a:solidFill>
                <a:schemeClr val="lt1"/>
              </a:solidFill>
            </a:endParaRPr>
          </a:p>
          <a:p>
            <a:pPr indent="-342900" lvl="0" marL="457200" rtl="0" algn="l">
              <a:spcBef>
                <a:spcPts val="0"/>
              </a:spcBef>
              <a:spcAft>
                <a:spcPts val="0"/>
              </a:spcAft>
              <a:buClr>
                <a:schemeClr val="lt1"/>
              </a:buClr>
              <a:buSzPts val="1800"/>
              <a:buChar char="●"/>
            </a:pPr>
            <a:r>
              <a:rPr lang="en" sz="1800">
                <a:solidFill>
                  <a:schemeClr val="lt1"/>
                </a:solidFill>
              </a:rPr>
              <a:t>4 Libuv threads for async tasks (net, fs ,dnslookup ..)</a:t>
            </a:r>
            <a:endParaRPr sz="1800">
              <a:solidFill>
                <a:schemeClr val="lt1"/>
              </a:solidFill>
            </a:endParaRPr>
          </a:p>
          <a:p>
            <a:pPr indent="0" lvl="0" marL="457200" rtl="0" algn="l">
              <a:spcBef>
                <a:spcPts val="0"/>
              </a:spcBef>
              <a:spcAft>
                <a:spcPts val="0"/>
              </a:spcAft>
              <a:buNone/>
            </a:pPr>
            <a:r>
              <a:rPr lang="en" sz="1500">
                <a:solidFill>
                  <a:srgbClr val="FFFFFF"/>
                </a:solidFill>
                <a:highlight>
                  <a:srgbClr val="1F1F1F"/>
                </a:highlight>
              </a:rPr>
              <a:t>Note: </a:t>
            </a:r>
            <a:r>
              <a:rPr lang="en" sz="1500">
                <a:solidFill>
                  <a:srgbClr val="00FF00"/>
                </a:solidFill>
                <a:highlight>
                  <a:srgbClr val="1F1F1F"/>
                </a:highlight>
              </a:rPr>
              <a:t>UV_THREADPOOL_SIZE</a:t>
            </a:r>
            <a:r>
              <a:rPr lang="en" sz="1800">
                <a:solidFill>
                  <a:srgbClr val="00FF00"/>
                </a:solidFill>
              </a:rPr>
              <a:t> </a:t>
            </a:r>
            <a:endParaRPr sz="1800">
              <a:solidFill>
                <a:srgbClr val="00FF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59" name="Google Shape;459;p61"/>
          <p:cNvSpPr txBox="1"/>
          <p:nvPr/>
        </p:nvSpPr>
        <p:spPr>
          <a:xfrm>
            <a:off x="367825" y="-262950"/>
            <a:ext cx="9144000" cy="2474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60" name="Google Shape;460;p61"/>
          <p:cNvSpPr txBox="1"/>
          <p:nvPr/>
        </p:nvSpPr>
        <p:spPr>
          <a:xfrm>
            <a:off x="1178850" y="1678675"/>
            <a:ext cx="6252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a:ea typeface="Inter"/>
                <a:cs typeface="Inter"/>
                <a:sym typeface="Inter"/>
              </a:rPr>
              <a:t>Single-Threaded Limitation</a:t>
            </a:r>
            <a:r>
              <a:rPr lang="en" sz="1500">
                <a:solidFill>
                  <a:schemeClr val="lt1"/>
                </a:solidFill>
                <a:latin typeface="Inter"/>
                <a:ea typeface="Inter"/>
                <a:cs typeface="Inter"/>
                <a:sym typeface="Inter"/>
              </a:rPr>
              <a:t>: Node.js can’t utilize multiple CPU cores in a single process. Therefore, vertical scaling by adding more CPU cores may not always improve performance unless you use a clustering strategy (e.g., Node.js cluster module) within a pod.</a:t>
            </a:r>
            <a:endParaRPr sz="1500">
              <a:solidFill>
                <a:schemeClr val="lt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66" name="Google Shape;466;p62"/>
          <p:cNvSpPr txBox="1"/>
          <p:nvPr/>
        </p:nvSpPr>
        <p:spPr>
          <a:xfrm>
            <a:off x="443275" y="-5175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67" name="Google Shape;467;p62"/>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468" name="Google Shape;468;p62"/>
          <p:cNvPicPr preferRelativeResize="0"/>
          <p:nvPr/>
        </p:nvPicPr>
        <p:blipFill>
          <a:blip r:embed="rId3">
            <a:alphaModFix/>
          </a:blip>
          <a:stretch>
            <a:fillRect/>
          </a:stretch>
        </p:blipFill>
        <p:spPr>
          <a:xfrm>
            <a:off x="1546625" y="392563"/>
            <a:ext cx="6252600" cy="435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03" name="Google Shape;103;p18"/>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04" name="Google Shape;104;p18"/>
          <p:cNvSpPr txBox="1"/>
          <p:nvPr/>
        </p:nvSpPr>
        <p:spPr>
          <a:xfrm>
            <a:off x="657525" y="1106925"/>
            <a:ext cx="7390800" cy="23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600">
                <a:solidFill>
                  <a:schemeClr val="lt1"/>
                </a:solidFill>
                <a:latin typeface="Inter"/>
                <a:ea typeface="Inter"/>
                <a:cs typeface="Inter"/>
                <a:sym typeface="Inter"/>
              </a:rPr>
              <a:t>In our current EC2 setup, we pull images from Amazon ECR that contain essential development tools, such as Python and g++.</a:t>
            </a:r>
            <a:endParaRPr b="1" sz="1600">
              <a:solidFill>
                <a:schemeClr val="lt1"/>
              </a:solidFill>
              <a:latin typeface="Inter"/>
              <a:ea typeface="Inter"/>
              <a:cs typeface="Inter"/>
              <a:sym typeface="Inter"/>
            </a:endParaRPr>
          </a:p>
          <a:p>
            <a:pPr indent="0" lvl="0" marL="0" rtl="0" algn="l">
              <a:lnSpc>
                <a:spcPct val="115000"/>
              </a:lnSpc>
              <a:spcBef>
                <a:spcPts val="1200"/>
              </a:spcBef>
              <a:spcAft>
                <a:spcPts val="0"/>
              </a:spcAft>
              <a:buNone/>
            </a:pPr>
            <a:r>
              <a:rPr b="1" lang="en" sz="1600">
                <a:solidFill>
                  <a:schemeClr val="lt1"/>
                </a:solidFill>
                <a:latin typeface="Inter"/>
                <a:ea typeface="Inter"/>
                <a:cs typeface="Inter"/>
                <a:sym typeface="Inter"/>
              </a:rPr>
              <a:t>Node.js relies on C++, Node-gyp, and Python to compile C++ add-ons. </a:t>
            </a:r>
            <a:endParaRPr b="1" sz="1600">
              <a:solidFill>
                <a:schemeClr val="lt1"/>
              </a:solidFill>
              <a:latin typeface="Inter"/>
              <a:ea typeface="Inter"/>
              <a:cs typeface="Inter"/>
              <a:sym typeface="Inter"/>
            </a:endParaRPr>
          </a:p>
          <a:p>
            <a:pPr indent="0" lvl="0" marL="0" rtl="0" algn="l">
              <a:lnSpc>
                <a:spcPct val="115000"/>
              </a:lnSpc>
              <a:spcBef>
                <a:spcPts val="1200"/>
              </a:spcBef>
              <a:spcAft>
                <a:spcPts val="0"/>
              </a:spcAft>
              <a:buClr>
                <a:schemeClr val="dk1"/>
              </a:buClr>
              <a:buSzPts val="1100"/>
              <a:buFont typeface="Arial"/>
              <a:buNone/>
            </a:pPr>
            <a:r>
              <a:rPr b="1" lang="en" sz="1600">
                <a:solidFill>
                  <a:schemeClr val="lt1"/>
                </a:solidFill>
                <a:latin typeface="Inter"/>
                <a:ea typeface="Inter"/>
                <a:cs typeface="Inter"/>
                <a:sym typeface="Inter"/>
              </a:rPr>
              <a:t>Examples of such add-ons include:</a:t>
            </a:r>
            <a:endParaRPr b="1" sz="1600">
              <a:solidFill>
                <a:schemeClr val="lt1"/>
              </a:solidFill>
              <a:latin typeface="Inter"/>
              <a:ea typeface="Inter"/>
              <a:cs typeface="Inter"/>
              <a:sym typeface="Inter"/>
            </a:endParaRPr>
          </a:p>
          <a:p>
            <a:pPr indent="-330200" lvl="0" marL="457200" rtl="0" algn="l">
              <a:lnSpc>
                <a:spcPct val="115000"/>
              </a:lnSpc>
              <a:spcBef>
                <a:spcPts val="1200"/>
              </a:spcBef>
              <a:spcAft>
                <a:spcPts val="0"/>
              </a:spcAft>
              <a:buClr>
                <a:schemeClr val="lt1"/>
              </a:buClr>
              <a:buSzPts val="1600"/>
              <a:buChar char="●"/>
            </a:pPr>
            <a:r>
              <a:rPr b="1" lang="en" sz="1600">
                <a:solidFill>
                  <a:schemeClr val="lt1"/>
                </a:solidFill>
                <a:latin typeface="Inter"/>
                <a:ea typeface="Inter"/>
                <a:cs typeface="Inter"/>
                <a:sym typeface="Inter"/>
              </a:rPr>
              <a:t>node-rdkafka: A high-performance Kafka client.</a:t>
            </a:r>
            <a:endParaRPr b="1"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Clr>
                <a:schemeClr val="lt1"/>
              </a:buClr>
              <a:buSzPts val="1600"/>
              <a:buChar char="●"/>
            </a:pPr>
            <a:r>
              <a:rPr b="1" lang="en" sz="1600">
                <a:solidFill>
                  <a:schemeClr val="lt1"/>
                </a:solidFill>
                <a:latin typeface="Inter"/>
                <a:ea typeface="Inter"/>
                <a:cs typeface="Inter"/>
                <a:sym typeface="Inter"/>
              </a:rPr>
              <a:t>bunyan-syslog: Streams logs to a syslog server.</a:t>
            </a:r>
            <a:endParaRPr b="1" sz="1600">
              <a:solidFill>
                <a:schemeClr val="lt1"/>
              </a:solidFill>
              <a:latin typeface="Inter"/>
              <a:ea typeface="Inter"/>
              <a:cs typeface="Inter"/>
              <a:sym typeface="Inter"/>
            </a:endParaRPr>
          </a:p>
        </p:txBody>
      </p:sp>
      <p:sp>
        <p:nvSpPr>
          <p:cNvPr id="105" name="Google Shape;105;p18"/>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74" name="Google Shape;474;p63"/>
          <p:cNvSpPr txBox="1"/>
          <p:nvPr/>
        </p:nvSpPr>
        <p:spPr>
          <a:xfrm>
            <a:off x="443275" y="-5175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75" name="Google Shape;475;p63"/>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476" name="Google Shape;476;p63"/>
          <p:cNvPicPr preferRelativeResize="0"/>
          <p:nvPr/>
        </p:nvPicPr>
        <p:blipFill>
          <a:blip r:embed="rId3">
            <a:alphaModFix/>
          </a:blip>
          <a:stretch>
            <a:fillRect/>
          </a:stretch>
        </p:blipFill>
        <p:spPr>
          <a:xfrm>
            <a:off x="1546625" y="392563"/>
            <a:ext cx="6252600" cy="4358375"/>
          </a:xfrm>
          <a:prstGeom prst="rect">
            <a:avLst/>
          </a:prstGeom>
          <a:noFill/>
          <a:ln>
            <a:noFill/>
          </a:ln>
        </p:spPr>
      </p:pic>
      <p:pic>
        <p:nvPicPr>
          <p:cNvPr id="477" name="Google Shape;477;p63"/>
          <p:cNvPicPr preferRelativeResize="0"/>
          <p:nvPr/>
        </p:nvPicPr>
        <p:blipFill>
          <a:blip r:embed="rId4">
            <a:alphaModFix/>
          </a:blip>
          <a:stretch>
            <a:fillRect/>
          </a:stretch>
        </p:blipFill>
        <p:spPr>
          <a:xfrm>
            <a:off x="738637" y="0"/>
            <a:ext cx="7666726" cy="5143500"/>
          </a:xfrm>
          <a:prstGeom prst="rect">
            <a:avLst/>
          </a:prstGeom>
          <a:noFill/>
          <a:ln>
            <a:noFill/>
          </a:ln>
        </p:spPr>
      </p:pic>
      <p:pic>
        <p:nvPicPr>
          <p:cNvPr id="478" name="Google Shape;478;p63"/>
          <p:cNvPicPr preferRelativeResize="0"/>
          <p:nvPr/>
        </p:nvPicPr>
        <p:blipFill>
          <a:blip r:embed="rId5">
            <a:alphaModFix/>
          </a:blip>
          <a:stretch>
            <a:fillRect/>
          </a:stretch>
        </p:blipFill>
        <p:spPr>
          <a:xfrm>
            <a:off x="3905138" y="1263950"/>
            <a:ext cx="1535575" cy="1487575"/>
          </a:xfrm>
          <a:prstGeom prst="rect">
            <a:avLst/>
          </a:prstGeom>
          <a:noFill/>
          <a:ln>
            <a:noFill/>
          </a:ln>
        </p:spPr>
      </p:pic>
      <p:pic>
        <p:nvPicPr>
          <p:cNvPr id="479" name="Google Shape;479;p63"/>
          <p:cNvPicPr preferRelativeResize="0"/>
          <p:nvPr/>
        </p:nvPicPr>
        <p:blipFill>
          <a:blip r:embed="rId6">
            <a:alphaModFix/>
          </a:blip>
          <a:stretch>
            <a:fillRect/>
          </a:stretch>
        </p:blipFill>
        <p:spPr>
          <a:xfrm>
            <a:off x="1406675" y="3100321"/>
            <a:ext cx="1600100" cy="1556350"/>
          </a:xfrm>
          <a:prstGeom prst="rect">
            <a:avLst/>
          </a:prstGeom>
          <a:noFill/>
          <a:ln>
            <a:noFill/>
          </a:ln>
        </p:spPr>
      </p:pic>
      <p:pic>
        <p:nvPicPr>
          <p:cNvPr id="480" name="Google Shape;480;p63"/>
          <p:cNvPicPr preferRelativeResize="0"/>
          <p:nvPr/>
        </p:nvPicPr>
        <p:blipFill>
          <a:blip r:embed="rId6">
            <a:alphaModFix/>
          </a:blip>
          <a:stretch>
            <a:fillRect/>
          </a:stretch>
        </p:blipFill>
        <p:spPr>
          <a:xfrm>
            <a:off x="3114450" y="3100321"/>
            <a:ext cx="1600100" cy="1556350"/>
          </a:xfrm>
          <a:prstGeom prst="rect">
            <a:avLst/>
          </a:prstGeom>
          <a:noFill/>
          <a:ln>
            <a:noFill/>
          </a:ln>
        </p:spPr>
      </p:pic>
      <p:pic>
        <p:nvPicPr>
          <p:cNvPr id="481" name="Google Shape;481;p63"/>
          <p:cNvPicPr preferRelativeResize="0"/>
          <p:nvPr/>
        </p:nvPicPr>
        <p:blipFill>
          <a:blip r:embed="rId6">
            <a:alphaModFix/>
          </a:blip>
          <a:stretch>
            <a:fillRect/>
          </a:stretch>
        </p:blipFill>
        <p:spPr>
          <a:xfrm>
            <a:off x="4714550" y="3100321"/>
            <a:ext cx="1600100" cy="1556350"/>
          </a:xfrm>
          <a:prstGeom prst="rect">
            <a:avLst/>
          </a:prstGeom>
          <a:noFill/>
          <a:ln>
            <a:noFill/>
          </a:ln>
        </p:spPr>
      </p:pic>
      <p:pic>
        <p:nvPicPr>
          <p:cNvPr id="482" name="Google Shape;482;p63"/>
          <p:cNvPicPr preferRelativeResize="0"/>
          <p:nvPr/>
        </p:nvPicPr>
        <p:blipFill>
          <a:blip r:embed="rId6">
            <a:alphaModFix/>
          </a:blip>
          <a:stretch>
            <a:fillRect/>
          </a:stretch>
        </p:blipFill>
        <p:spPr>
          <a:xfrm>
            <a:off x="6314650" y="3046446"/>
            <a:ext cx="1600100" cy="1556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4"/>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488" name="Google Shape;488;p64"/>
          <p:cNvSpPr txBox="1"/>
          <p:nvPr/>
        </p:nvSpPr>
        <p:spPr>
          <a:xfrm>
            <a:off x="443275" y="-517575"/>
            <a:ext cx="9144000" cy="21144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115000"/>
              </a:lnSpc>
              <a:spcBef>
                <a:spcPts val="1600"/>
              </a:spcBef>
              <a:spcAft>
                <a:spcPts val="0"/>
              </a:spcAft>
              <a:buNone/>
            </a:pPr>
            <a:r>
              <a:t/>
            </a:r>
            <a:endParaRPr b="1" sz="2600">
              <a:solidFill>
                <a:schemeClr val="lt1"/>
              </a:solidFill>
            </a:endParaRPr>
          </a:p>
          <a:p>
            <a:pPr indent="0" lvl="0" marL="0" rtl="0" algn="ctr">
              <a:lnSpc>
                <a:spcPct val="115000"/>
              </a:lnSpc>
              <a:spcBef>
                <a:spcPts val="40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489" name="Google Shape;489;p64"/>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490" name="Google Shape;490;p64"/>
          <p:cNvSpPr txBox="1"/>
          <p:nvPr/>
        </p:nvSpPr>
        <p:spPr>
          <a:xfrm>
            <a:off x="864125" y="267225"/>
            <a:ext cx="8624700" cy="544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Why You Don't need Cluster Mode in K8s</a:t>
            </a:r>
            <a:endParaRPr b="1" sz="2600">
              <a:solidFill>
                <a:schemeClr val="lt1"/>
              </a:solidFill>
              <a:latin typeface="Inter"/>
              <a:ea typeface="Inter"/>
              <a:cs typeface="Inter"/>
              <a:sym typeface="Inter"/>
            </a:endParaRPr>
          </a:p>
        </p:txBody>
      </p:sp>
      <p:sp>
        <p:nvSpPr>
          <p:cNvPr id="491" name="Google Shape;491;p64"/>
          <p:cNvSpPr txBox="1"/>
          <p:nvPr/>
        </p:nvSpPr>
        <p:spPr>
          <a:xfrm>
            <a:off x="1028700" y="1760325"/>
            <a:ext cx="73407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a:ea typeface="Inter"/>
                <a:cs typeface="Inter"/>
                <a:sym typeface="Inter"/>
              </a:rPr>
              <a:t>If your app using mainly io/ops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500">
                <a:solidFill>
                  <a:schemeClr val="lt1"/>
                </a:solidFill>
                <a:latin typeface="Inter"/>
                <a:ea typeface="Inter"/>
                <a:cs typeface="Inter"/>
                <a:sym typeface="Inter"/>
              </a:rPr>
              <a:t>If you don’t use </a:t>
            </a:r>
            <a:r>
              <a:rPr b="1" lang="en" sz="1500">
                <a:solidFill>
                  <a:schemeClr val="lt1"/>
                </a:solidFill>
                <a:latin typeface="Inter"/>
                <a:ea typeface="Inter"/>
                <a:cs typeface="Inter"/>
                <a:sym typeface="Inter"/>
              </a:rPr>
              <a:t>communication</a:t>
            </a:r>
            <a:r>
              <a:rPr b="1" lang="en" sz="1500">
                <a:solidFill>
                  <a:schemeClr val="lt1"/>
                </a:solidFill>
                <a:latin typeface="Inter"/>
                <a:ea typeface="Inter"/>
                <a:cs typeface="Inter"/>
                <a:sym typeface="Inter"/>
              </a:rPr>
              <a:t> between threads</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500">
                <a:solidFill>
                  <a:schemeClr val="lt1"/>
                </a:solidFill>
                <a:latin typeface="Inter"/>
                <a:ea typeface="Inter"/>
                <a:cs typeface="Inter"/>
                <a:sym typeface="Inter"/>
              </a:rPr>
              <a:t>If you don’t use </a:t>
            </a:r>
            <a:r>
              <a:rPr b="1" lang="en" sz="1500">
                <a:solidFill>
                  <a:schemeClr val="lt1"/>
                </a:solidFill>
                <a:latin typeface="Inter"/>
                <a:ea typeface="Inter"/>
                <a:cs typeface="Inter"/>
                <a:sym typeface="Inter"/>
              </a:rPr>
              <a:t>heavy</a:t>
            </a:r>
            <a:r>
              <a:rPr b="1" lang="en" sz="1500">
                <a:solidFill>
                  <a:schemeClr val="lt1"/>
                </a:solidFill>
                <a:latin typeface="Inter"/>
                <a:ea typeface="Inter"/>
                <a:cs typeface="Inter"/>
                <a:sym typeface="Inter"/>
              </a:rPr>
              <a:t> in memory data processing</a:t>
            </a:r>
            <a:endParaRPr b="1" sz="1500">
              <a:solidFill>
                <a:schemeClr val="lt1"/>
              </a:solidFill>
              <a:latin typeface="Inter"/>
              <a:ea typeface="Inter"/>
              <a:cs typeface="Inter"/>
              <a:sym typeface="Inter"/>
            </a:endParaRPr>
          </a:p>
          <a:p>
            <a:pPr indent="0" lvl="0" marL="0" rtl="0" algn="l">
              <a:spcBef>
                <a:spcPts val="0"/>
              </a:spcBef>
              <a:spcAft>
                <a:spcPts val="0"/>
              </a:spcAft>
              <a:buNone/>
            </a:pPr>
            <a:r>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500">
                <a:solidFill>
                  <a:schemeClr val="lt1"/>
                </a:solidFill>
                <a:latin typeface="Inter"/>
                <a:ea typeface="Inter"/>
                <a:cs typeface="Inter"/>
                <a:sym typeface="Inter"/>
              </a:rPr>
              <a:t>So It better to scale horizontal and not vertical</a:t>
            </a:r>
            <a:endParaRPr b="1" sz="1500">
              <a:solidFill>
                <a:schemeClr val="lt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5"/>
          <p:cNvSpPr txBox="1"/>
          <p:nvPr/>
        </p:nvSpPr>
        <p:spPr>
          <a:xfrm>
            <a:off x="449425" y="1198475"/>
            <a:ext cx="3462300" cy="2633100"/>
          </a:xfrm>
          <a:prstGeom prst="rect">
            <a:avLst/>
          </a:prstGeom>
          <a:noFill/>
          <a:ln>
            <a:noFill/>
          </a:ln>
        </p:spPr>
        <p:txBody>
          <a:bodyPr anchorCtr="0" anchor="ctr" bIns="121900" lIns="0" spcFirstLastPara="1" rIns="121900" wrap="square" tIns="0">
            <a:noAutofit/>
          </a:bodyPr>
          <a:lstStyle/>
          <a:p>
            <a:pPr indent="0" lvl="0" marL="0" rtl="0" algn="l">
              <a:lnSpc>
                <a:spcPct val="80000"/>
              </a:lnSpc>
              <a:spcBef>
                <a:spcPts val="0"/>
              </a:spcBef>
              <a:spcAft>
                <a:spcPts val="0"/>
              </a:spcAft>
              <a:buNone/>
            </a:pPr>
            <a:r>
              <a:rPr b="1" lang="en" sz="5300">
                <a:solidFill>
                  <a:srgbClr val="FFFFFF"/>
                </a:solidFill>
                <a:latin typeface="Inter"/>
                <a:ea typeface="Inter"/>
                <a:cs typeface="Inter"/>
                <a:sym typeface="Inter"/>
              </a:rPr>
              <a:t>Let’s get started</a:t>
            </a:r>
            <a:endParaRPr b="1" sz="5300">
              <a:solidFill>
                <a:srgbClr val="FFFFFF"/>
              </a:solidFill>
              <a:latin typeface="Inter"/>
              <a:ea typeface="Inter"/>
              <a:cs typeface="Inter"/>
              <a:sym typeface="Inter"/>
            </a:endParaRPr>
          </a:p>
        </p:txBody>
      </p:sp>
      <p:sp>
        <p:nvSpPr>
          <p:cNvPr id="497" name="Google Shape;497;p65"/>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Container Refactor</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Graceful Shutdown</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Why You Don't need Cluster Mode in K8s</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Scheduled Tasks</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Questions</a:t>
            </a:r>
            <a:endParaRPr b="1" sz="2600">
              <a:solidFill>
                <a:srgbClr val="FFFFFF"/>
              </a:solidFill>
              <a:latin typeface="Inter"/>
              <a:ea typeface="Inter"/>
              <a:cs typeface="Inter"/>
              <a:sym typeface="Inter"/>
            </a:endParaRPr>
          </a:p>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6"/>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03" name="Google Shape;503;p66"/>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04" name="Google Shape;504;p66"/>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pic>
        <p:nvPicPr>
          <p:cNvPr id="505" name="Google Shape;505;p66"/>
          <p:cNvPicPr preferRelativeResize="0"/>
          <p:nvPr/>
        </p:nvPicPr>
        <p:blipFill>
          <a:blip r:embed="rId3">
            <a:alphaModFix/>
          </a:blip>
          <a:stretch>
            <a:fillRect/>
          </a:stretch>
        </p:blipFill>
        <p:spPr>
          <a:xfrm>
            <a:off x="1422900" y="1248184"/>
            <a:ext cx="6298200" cy="35427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7"/>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11" name="Google Shape;511;p67"/>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12" name="Google Shape;512;p67"/>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13" name="Google Shape;513;p67"/>
          <p:cNvSpPr txBox="1"/>
          <p:nvPr/>
        </p:nvSpPr>
        <p:spPr>
          <a:xfrm>
            <a:off x="952500" y="1443475"/>
            <a:ext cx="69789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Inter"/>
                <a:ea typeface="Inter"/>
                <a:cs typeface="Inter"/>
                <a:sym typeface="Inter"/>
              </a:rPr>
              <a:t>Today in EC2 we have : </a:t>
            </a:r>
            <a:endParaRPr b="1" sz="1500">
              <a:solidFill>
                <a:schemeClr val="lt1"/>
              </a:solidFill>
              <a:latin typeface="Inter"/>
              <a:ea typeface="Inter"/>
              <a:cs typeface="Inter"/>
              <a:sym typeface="Inter"/>
            </a:endParaRPr>
          </a:p>
          <a:p>
            <a:pPr indent="0" lvl="0" marL="0" rtl="0" algn="l">
              <a:spcBef>
                <a:spcPts val="0"/>
              </a:spcBef>
              <a:spcAft>
                <a:spcPts val="0"/>
              </a:spcAft>
              <a:buNone/>
            </a:pPr>
            <a:r>
              <a:rPr b="1" lang="en" sz="1500">
                <a:solidFill>
                  <a:schemeClr val="lt1"/>
                </a:solidFill>
                <a:latin typeface="Inter"/>
                <a:ea typeface="Inter"/>
                <a:cs typeface="Inter"/>
                <a:sym typeface="Inter"/>
              </a:rPr>
              <a:t>Single Node Server That Run Multiple Cron Jobs on </a:t>
            </a:r>
            <a:r>
              <a:rPr b="1" lang="en" sz="1500">
                <a:solidFill>
                  <a:schemeClr val="lt1"/>
                </a:solidFill>
                <a:latin typeface="Inter"/>
                <a:ea typeface="Inter"/>
                <a:cs typeface="Inter"/>
                <a:sym typeface="Inter"/>
              </a:rPr>
              <a:t>different</a:t>
            </a:r>
            <a:r>
              <a:rPr b="1" lang="en" sz="1500">
                <a:solidFill>
                  <a:schemeClr val="lt1"/>
                </a:solidFill>
                <a:latin typeface="Inter"/>
                <a:ea typeface="Inter"/>
                <a:cs typeface="Inter"/>
                <a:sym typeface="Inter"/>
              </a:rPr>
              <a:t> times</a:t>
            </a:r>
            <a:endParaRPr sz="1500">
              <a:solidFill>
                <a:schemeClr val="lt1"/>
              </a:solidFill>
              <a:latin typeface="Inter"/>
              <a:ea typeface="Inter"/>
              <a:cs typeface="Inter"/>
              <a:sym typeface="Inter"/>
            </a:endParaRPr>
          </a:p>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19" name="Google Shape;519;p68"/>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20" name="Google Shape;520;p68"/>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21" name="Google Shape;521;p68"/>
          <p:cNvSpPr txBox="1"/>
          <p:nvPr/>
        </p:nvSpPr>
        <p:spPr>
          <a:xfrm>
            <a:off x="990225" y="1151125"/>
            <a:ext cx="6978900" cy="204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sz="2200">
                <a:solidFill>
                  <a:srgbClr val="008080"/>
                </a:solidFill>
                <a:highlight>
                  <a:srgbClr val="FFFFFF"/>
                </a:highlight>
                <a:latin typeface="Courier New"/>
                <a:ea typeface="Courier New"/>
                <a:cs typeface="Courier New"/>
                <a:sym typeface="Courier New"/>
              </a:rPr>
              <a:t>avg</a:t>
            </a:r>
            <a:r>
              <a:rPr lang="en" sz="2200">
                <a:solidFill>
                  <a:schemeClr val="dk1"/>
                </a:solidFill>
                <a:highlight>
                  <a:srgbClr val="FFFFFF"/>
                </a:highlight>
                <a:latin typeface="Courier New"/>
                <a:ea typeface="Courier New"/>
                <a:cs typeface="Courier New"/>
                <a:sym typeface="Courier New"/>
              </a:rPr>
              <a:t>(</a:t>
            </a:r>
            <a:r>
              <a:rPr lang="en" sz="2200">
                <a:solidFill>
                  <a:srgbClr val="098658"/>
                </a:solidFill>
                <a:highlight>
                  <a:srgbClr val="FFFFFF"/>
                </a:highlight>
                <a:latin typeface="Courier New"/>
                <a:ea typeface="Courier New"/>
                <a:cs typeface="Courier New"/>
                <a:sym typeface="Courier New"/>
              </a:rPr>
              <a:t>100</a:t>
            </a:r>
            <a:r>
              <a:rPr lang="en" sz="2200">
                <a:solidFill>
                  <a:schemeClr val="dk1"/>
                </a:solidFill>
                <a:highlight>
                  <a:srgbClr val="FFFFFF"/>
                </a:highlight>
                <a:latin typeface="Courier New"/>
                <a:ea typeface="Courier New"/>
                <a:cs typeface="Courier New"/>
                <a:sym typeface="Courier New"/>
              </a:rPr>
              <a:t> - cpu_usage_idle {</a:t>
            </a:r>
            <a:r>
              <a:rPr lang="en" sz="2200">
                <a:solidFill>
                  <a:srgbClr val="56A64B"/>
                </a:solidFill>
                <a:highlight>
                  <a:srgbClr val="FFFFFF"/>
                </a:highlight>
                <a:latin typeface="Courier New"/>
                <a:ea typeface="Courier New"/>
                <a:cs typeface="Courier New"/>
                <a:sym typeface="Courier New"/>
              </a:rPr>
              <a:t>service</a:t>
            </a:r>
            <a:r>
              <a:rPr lang="en" sz="2200">
                <a:solidFill>
                  <a:schemeClr val="dk1"/>
                </a:solidFill>
                <a:highlight>
                  <a:srgbClr val="FFFFFF"/>
                </a:highlight>
                <a:latin typeface="Courier New"/>
                <a:ea typeface="Courier New"/>
                <a:cs typeface="Courier New"/>
                <a:sym typeface="Courier New"/>
              </a:rPr>
              <a:t>=</a:t>
            </a:r>
            <a:r>
              <a:rPr lang="en" sz="2200">
                <a:solidFill>
                  <a:srgbClr val="A31515"/>
                </a:solidFill>
                <a:highlight>
                  <a:srgbClr val="FFFFFF"/>
                </a:highlight>
                <a:latin typeface="Courier New"/>
                <a:ea typeface="Courier New"/>
                <a:cs typeface="Courier New"/>
                <a:sym typeface="Courier New"/>
              </a:rPr>
              <a:t>"scheduled-tasks"</a:t>
            </a:r>
            <a:r>
              <a:rPr lang="en" sz="2200">
                <a:solidFill>
                  <a:schemeClr val="dk1"/>
                </a:solidFill>
                <a:highlight>
                  <a:srgbClr val="FFFFFF"/>
                </a:highlight>
                <a:latin typeface="Courier New"/>
                <a:ea typeface="Courier New"/>
                <a:cs typeface="Courier New"/>
                <a:sym typeface="Courier New"/>
              </a:rPr>
              <a:t>}) </a:t>
            </a:r>
            <a:r>
              <a:rPr lang="en" sz="2200">
                <a:solidFill>
                  <a:srgbClr val="008080"/>
                </a:solidFill>
                <a:highlight>
                  <a:srgbClr val="FFFFFF"/>
                </a:highlight>
                <a:latin typeface="Courier New"/>
                <a:ea typeface="Courier New"/>
                <a:cs typeface="Courier New"/>
                <a:sym typeface="Courier New"/>
              </a:rPr>
              <a:t>by </a:t>
            </a:r>
            <a:r>
              <a:rPr lang="en" sz="2200">
                <a:solidFill>
                  <a:schemeClr val="dk1"/>
                </a:solidFill>
                <a:highlight>
                  <a:srgbClr val="FFFFFF"/>
                </a:highlight>
                <a:latin typeface="Courier New"/>
                <a:ea typeface="Courier New"/>
                <a:cs typeface="Courier New"/>
                <a:sym typeface="Courier New"/>
              </a:rPr>
              <a:t>(</a:t>
            </a:r>
            <a:r>
              <a:rPr lang="en" sz="2200">
                <a:solidFill>
                  <a:srgbClr val="56A64B"/>
                </a:solidFill>
                <a:highlight>
                  <a:srgbClr val="FFFFFF"/>
                </a:highlight>
                <a:latin typeface="Courier New"/>
                <a:ea typeface="Courier New"/>
                <a:cs typeface="Courier New"/>
                <a:sym typeface="Courier New"/>
              </a:rPr>
              <a:t>host</a:t>
            </a:r>
            <a:r>
              <a:rPr lang="en" sz="2200">
                <a:solidFill>
                  <a:schemeClr val="dk1"/>
                </a:solidFill>
                <a:highlight>
                  <a:srgbClr val="FFFFFF"/>
                </a:highlight>
                <a:latin typeface="Courier New"/>
                <a:ea typeface="Courier New"/>
                <a:cs typeface="Courier New"/>
                <a:sym typeface="Courier New"/>
              </a:rPr>
              <a:t>)</a:t>
            </a:r>
            <a:endParaRPr sz="22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2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2200">
              <a:solidFill>
                <a:schemeClr val="lt1"/>
              </a:solidFill>
              <a:latin typeface="Inter"/>
              <a:ea typeface="Inter"/>
              <a:cs typeface="Inter"/>
              <a:sym typeface="Inter"/>
            </a:endParaRPr>
          </a:p>
        </p:txBody>
      </p:sp>
      <p:pic>
        <p:nvPicPr>
          <p:cNvPr id="522" name="Google Shape;522;p68"/>
          <p:cNvPicPr preferRelativeResize="0"/>
          <p:nvPr/>
        </p:nvPicPr>
        <p:blipFill>
          <a:blip r:embed="rId3">
            <a:alphaModFix/>
          </a:blip>
          <a:stretch>
            <a:fillRect/>
          </a:stretch>
        </p:blipFill>
        <p:spPr>
          <a:xfrm>
            <a:off x="0" y="2450759"/>
            <a:ext cx="9144000" cy="2184681"/>
          </a:xfrm>
          <a:prstGeom prst="rect">
            <a:avLst/>
          </a:prstGeom>
          <a:noFill/>
          <a:ln>
            <a:noFill/>
          </a:ln>
        </p:spPr>
      </p:pic>
      <p:sp>
        <p:nvSpPr>
          <p:cNvPr id="523" name="Google Shape;523;p68"/>
          <p:cNvSpPr txBox="1"/>
          <p:nvPr/>
        </p:nvSpPr>
        <p:spPr>
          <a:xfrm>
            <a:off x="3244150" y="1207125"/>
            <a:ext cx="43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9"/>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29" name="Google Shape;529;p69"/>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30" name="Google Shape;530;p69"/>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31" name="Google Shape;531;p69"/>
          <p:cNvSpPr txBox="1"/>
          <p:nvPr/>
        </p:nvSpPr>
        <p:spPr>
          <a:xfrm>
            <a:off x="990225" y="1151125"/>
            <a:ext cx="69789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highlight>
                  <a:schemeClr val="dk1"/>
                </a:highlight>
                <a:latin typeface="Inter"/>
                <a:ea typeface="Inter"/>
                <a:cs typeface="Inter"/>
                <a:sym typeface="Inter"/>
              </a:rPr>
              <a:t>CPU Usage Between 2-5 </a:t>
            </a:r>
            <a:r>
              <a:rPr b="1" lang="en" sz="2200">
                <a:solidFill>
                  <a:schemeClr val="lt1"/>
                </a:solidFill>
                <a:highlight>
                  <a:schemeClr val="dk1"/>
                </a:highlight>
                <a:latin typeface="Inter"/>
                <a:ea typeface="Inter"/>
                <a:cs typeface="Inter"/>
                <a:sym typeface="Inter"/>
              </a:rPr>
              <a:t>percent</a:t>
            </a:r>
            <a:endParaRPr b="1" sz="2200">
              <a:solidFill>
                <a:schemeClr val="lt1"/>
              </a:solidFill>
              <a:highlight>
                <a:schemeClr val="dk1"/>
              </a:highlight>
              <a:latin typeface="Inter"/>
              <a:ea typeface="Inter"/>
              <a:cs typeface="Inter"/>
              <a:sym typeface="Inter"/>
            </a:endParaRPr>
          </a:p>
          <a:p>
            <a:pPr indent="0" lvl="0" marL="0" rtl="0" algn="l">
              <a:lnSpc>
                <a:spcPct val="150000"/>
              </a:lnSpc>
              <a:spcBef>
                <a:spcPts val="0"/>
              </a:spcBef>
              <a:spcAft>
                <a:spcPts val="0"/>
              </a:spcAft>
              <a:buNone/>
            </a:pPr>
            <a:r>
              <a:t/>
            </a:r>
            <a:endParaRPr sz="2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2200">
              <a:solidFill>
                <a:schemeClr val="lt1"/>
              </a:solidFill>
              <a:latin typeface="Inter"/>
              <a:ea typeface="Inter"/>
              <a:cs typeface="Inter"/>
              <a:sym typeface="Inter"/>
            </a:endParaRPr>
          </a:p>
        </p:txBody>
      </p:sp>
      <p:sp>
        <p:nvSpPr>
          <p:cNvPr id="532" name="Google Shape;532;p69"/>
          <p:cNvSpPr txBox="1"/>
          <p:nvPr/>
        </p:nvSpPr>
        <p:spPr>
          <a:xfrm>
            <a:off x="3244150" y="1207125"/>
            <a:ext cx="43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533" name="Google Shape;533;p69" title="a black and white photo of a young boy with his hand on his chin . (Provided by Tenor)"/>
          <p:cNvPicPr preferRelativeResize="0"/>
          <p:nvPr/>
        </p:nvPicPr>
        <p:blipFill>
          <a:blip r:embed="rId3">
            <a:alphaModFix/>
          </a:blip>
          <a:stretch>
            <a:fillRect/>
          </a:stretch>
        </p:blipFill>
        <p:spPr>
          <a:xfrm>
            <a:off x="2141025" y="1819491"/>
            <a:ext cx="4677299" cy="306186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0"/>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39" name="Google Shape;539;p70"/>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40" name="Google Shape;540;p70"/>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41" name="Google Shape;541;p70"/>
          <p:cNvSpPr txBox="1"/>
          <p:nvPr/>
        </p:nvSpPr>
        <p:spPr>
          <a:xfrm>
            <a:off x="990225" y="1151125"/>
            <a:ext cx="6978900" cy="255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2200">
                <a:solidFill>
                  <a:schemeClr val="lt1"/>
                </a:solidFill>
                <a:highlight>
                  <a:schemeClr val="dk1"/>
                </a:highlight>
                <a:latin typeface="Inter"/>
                <a:ea typeface="Inter"/>
                <a:cs typeface="Inter"/>
                <a:sym typeface="Inter"/>
              </a:rPr>
              <a:t>We are paying hourly no matter if the service is </a:t>
            </a:r>
            <a:r>
              <a:rPr b="1" lang="en" sz="2200">
                <a:solidFill>
                  <a:schemeClr val="lt1"/>
                </a:solidFill>
                <a:highlight>
                  <a:schemeClr val="dk1"/>
                </a:highlight>
                <a:latin typeface="Inter"/>
                <a:ea typeface="Inter"/>
                <a:cs typeface="Inter"/>
                <a:sym typeface="Inter"/>
              </a:rPr>
              <a:t>running</a:t>
            </a:r>
            <a:r>
              <a:rPr b="1" lang="en" sz="2200">
                <a:solidFill>
                  <a:schemeClr val="lt1"/>
                </a:solidFill>
                <a:highlight>
                  <a:schemeClr val="dk1"/>
                </a:highlight>
                <a:latin typeface="Inter"/>
                <a:ea typeface="Inter"/>
                <a:cs typeface="Inter"/>
                <a:sym typeface="Inter"/>
              </a:rPr>
              <a:t> or not  so why not use it </a:t>
            </a:r>
            <a:r>
              <a:rPr b="1" lang="en" sz="2200">
                <a:solidFill>
                  <a:schemeClr val="lt1"/>
                </a:solidFill>
                <a:highlight>
                  <a:schemeClr val="dk1"/>
                </a:highlight>
                <a:latin typeface="Inter"/>
                <a:ea typeface="Inter"/>
                <a:cs typeface="Inter"/>
                <a:sym typeface="Inter"/>
              </a:rPr>
              <a:t>only</a:t>
            </a:r>
            <a:r>
              <a:rPr b="1" lang="en" sz="2200">
                <a:solidFill>
                  <a:schemeClr val="lt1"/>
                </a:solidFill>
                <a:highlight>
                  <a:schemeClr val="dk1"/>
                </a:highlight>
                <a:latin typeface="Inter"/>
                <a:ea typeface="Inter"/>
                <a:cs typeface="Inter"/>
                <a:sym typeface="Inter"/>
              </a:rPr>
              <a:t> when it runs?</a:t>
            </a:r>
            <a:endParaRPr b="1" sz="2200">
              <a:solidFill>
                <a:schemeClr val="lt1"/>
              </a:solidFill>
              <a:highlight>
                <a:schemeClr val="dk1"/>
              </a:highlight>
              <a:latin typeface="Inter"/>
              <a:ea typeface="Inter"/>
              <a:cs typeface="Inter"/>
              <a:sym typeface="Inter"/>
            </a:endParaRPr>
          </a:p>
          <a:p>
            <a:pPr indent="0" lvl="0" marL="0" rtl="0" algn="l">
              <a:lnSpc>
                <a:spcPct val="150000"/>
              </a:lnSpc>
              <a:spcBef>
                <a:spcPts val="0"/>
              </a:spcBef>
              <a:spcAft>
                <a:spcPts val="0"/>
              </a:spcAft>
              <a:buNone/>
            </a:pPr>
            <a:r>
              <a:t/>
            </a:r>
            <a:endParaRPr sz="2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b="1" sz="2200">
              <a:solidFill>
                <a:schemeClr val="lt1"/>
              </a:solidFill>
              <a:latin typeface="Inter"/>
              <a:ea typeface="Inter"/>
              <a:cs typeface="Inter"/>
              <a:sym typeface="Inter"/>
            </a:endParaRPr>
          </a:p>
        </p:txBody>
      </p:sp>
      <p:sp>
        <p:nvSpPr>
          <p:cNvPr id="542" name="Google Shape;542;p70"/>
          <p:cNvSpPr txBox="1"/>
          <p:nvPr/>
        </p:nvSpPr>
        <p:spPr>
          <a:xfrm>
            <a:off x="3244150" y="1207125"/>
            <a:ext cx="43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543" name="Google Shape;543;p70"/>
          <p:cNvPicPr preferRelativeResize="0"/>
          <p:nvPr/>
        </p:nvPicPr>
        <p:blipFill>
          <a:blip r:embed="rId3">
            <a:alphaModFix/>
          </a:blip>
          <a:stretch>
            <a:fillRect/>
          </a:stretch>
        </p:blipFill>
        <p:spPr>
          <a:xfrm>
            <a:off x="2514368" y="2319525"/>
            <a:ext cx="5209358" cy="2555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1"/>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0" lvl="0" marL="277279" rtl="0" algn="l">
              <a:lnSpc>
                <a:spcPct val="90000"/>
              </a:lnSpc>
              <a:spcBef>
                <a:spcPts val="0"/>
              </a:spcBef>
              <a:spcAft>
                <a:spcPts val="0"/>
              </a:spcAft>
              <a:buNone/>
            </a:pPr>
            <a:r>
              <a:t/>
            </a:r>
            <a:endParaRPr b="1" sz="2200">
              <a:solidFill>
                <a:schemeClr val="lt1"/>
              </a:solidFill>
              <a:highlight>
                <a:schemeClr val="dk1"/>
              </a:highlight>
              <a:latin typeface="Inter"/>
              <a:ea typeface="Inter"/>
              <a:cs typeface="Inter"/>
              <a:sym typeface="Inter"/>
            </a:endParaRPr>
          </a:p>
        </p:txBody>
      </p:sp>
      <p:sp>
        <p:nvSpPr>
          <p:cNvPr id="549" name="Google Shape;549;p71"/>
          <p:cNvSpPr txBox="1"/>
          <p:nvPr/>
        </p:nvSpPr>
        <p:spPr>
          <a:xfrm>
            <a:off x="367825" y="-262950"/>
            <a:ext cx="9144000" cy="12651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0" rtl="0" algn="l">
              <a:lnSpc>
                <a:spcPct val="90000"/>
              </a:lnSpc>
              <a:spcBef>
                <a:spcPts val="0"/>
              </a:spcBef>
              <a:spcAft>
                <a:spcPts val="0"/>
              </a:spcAft>
              <a:buNone/>
            </a:pPr>
            <a:r>
              <a:rPr b="1" lang="en" sz="2600">
                <a:solidFill>
                  <a:schemeClr val="lt1"/>
                </a:solidFill>
                <a:latin typeface="Inter"/>
                <a:ea typeface="Inter"/>
                <a:cs typeface="Inter"/>
                <a:sym typeface="Inter"/>
              </a:rPr>
              <a:t>Scheduled Tasks</a:t>
            </a:r>
            <a:endParaRPr b="1" sz="3200" u="sng">
              <a:solidFill>
                <a:schemeClr val="lt1"/>
              </a:solidFill>
              <a:highlight>
                <a:schemeClr val="dk1"/>
              </a:highlight>
              <a:latin typeface="Inter"/>
              <a:ea typeface="Inter"/>
              <a:cs typeface="Inter"/>
              <a:sym typeface="Inter"/>
            </a:endParaRPr>
          </a:p>
        </p:txBody>
      </p:sp>
      <p:sp>
        <p:nvSpPr>
          <p:cNvPr id="550" name="Google Shape;550;p71"/>
          <p:cNvSpPr txBox="1"/>
          <p:nvPr/>
        </p:nvSpPr>
        <p:spPr>
          <a:xfrm>
            <a:off x="1178850" y="1678675"/>
            <a:ext cx="62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Inter"/>
              <a:ea typeface="Inter"/>
              <a:cs typeface="Inter"/>
              <a:sym typeface="Inter"/>
            </a:endParaRPr>
          </a:p>
        </p:txBody>
      </p:sp>
      <p:sp>
        <p:nvSpPr>
          <p:cNvPr id="551" name="Google Shape;551;p71"/>
          <p:cNvSpPr txBox="1"/>
          <p:nvPr/>
        </p:nvSpPr>
        <p:spPr>
          <a:xfrm>
            <a:off x="3244150" y="1207125"/>
            <a:ext cx="435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pic>
        <p:nvPicPr>
          <p:cNvPr id="552" name="Google Shape;552;p71"/>
          <p:cNvPicPr preferRelativeResize="0"/>
          <p:nvPr/>
        </p:nvPicPr>
        <p:blipFill>
          <a:blip r:embed="rId3">
            <a:alphaModFix/>
          </a:blip>
          <a:stretch>
            <a:fillRect/>
          </a:stretch>
        </p:blipFill>
        <p:spPr>
          <a:xfrm>
            <a:off x="2244150" y="1459325"/>
            <a:ext cx="3648150" cy="2024050"/>
          </a:xfrm>
          <a:prstGeom prst="rect">
            <a:avLst/>
          </a:prstGeom>
          <a:noFill/>
          <a:ln>
            <a:noFill/>
          </a:ln>
        </p:spPr>
      </p:pic>
      <p:sp>
        <p:nvSpPr>
          <p:cNvPr id="553" name="Google Shape;553;p71"/>
          <p:cNvSpPr txBox="1"/>
          <p:nvPr/>
        </p:nvSpPr>
        <p:spPr>
          <a:xfrm>
            <a:off x="1216550" y="3932600"/>
            <a:ext cx="6610800" cy="7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rPr>
              <a:t>Deploy Pod -&gt; Run </a:t>
            </a:r>
            <a:r>
              <a:rPr b="1" lang="en" sz="1800">
                <a:solidFill>
                  <a:schemeClr val="lt1"/>
                </a:solidFill>
              </a:rPr>
              <a:t>Task -&gt; Kill</a:t>
            </a:r>
            <a:r>
              <a:rPr b="1" lang="en" sz="1800">
                <a:solidFill>
                  <a:schemeClr val="lt1"/>
                </a:solidFill>
              </a:rPr>
              <a:t> Pod</a:t>
            </a:r>
            <a:endParaRPr b="1" sz="1800">
              <a:solidFill>
                <a:schemeClr val="lt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2"/>
          <p:cNvSpPr txBox="1"/>
          <p:nvPr/>
        </p:nvSpPr>
        <p:spPr>
          <a:xfrm>
            <a:off x="449425" y="1198475"/>
            <a:ext cx="3462300" cy="2633100"/>
          </a:xfrm>
          <a:prstGeom prst="rect">
            <a:avLst/>
          </a:prstGeom>
          <a:noFill/>
          <a:ln>
            <a:noFill/>
          </a:ln>
        </p:spPr>
        <p:txBody>
          <a:bodyPr anchorCtr="0" anchor="ctr" bIns="121900" lIns="0" spcFirstLastPara="1" rIns="121900" wrap="square" tIns="0">
            <a:noAutofit/>
          </a:bodyPr>
          <a:lstStyle/>
          <a:p>
            <a:pPr indent="0" lvl="0" marL="0" rtl="0" algn="l">
              <a:lnSpc>
                <a:spcPct val="80000"/>
              </a:lnSpc>
              <a:spcBef>
                <a:spcPts val="0"/>
              </a:spcBef>
              <a:spcAft>
                <a:spcPts val="0"/>
              </a:spcAft>
              <a:buNone/>
            </a:pPr>
            <a:r>
              <a:rPr b="1" lang="en" sz="5300">
                <a:solidFill>
                  <a:srgbClr val="FFFFFF"/>
                </a:solidFill>
                <a:latin typeface="Inter"/>
                <a:ea typeface="Inter"/>
                <a:cs typeface="Inter"/>
                <a:sym typeface="Inter"/>
              </a:rPr>
              <a:t>Let’s get started</a:t>
            </a:r>
            <a:endParaRPr b="1" sz="5300">
              <a:solidFill>
                <a:srgbClr val="FFFFFF"/>
              </a:solidFill>
              <a:latin typeface="Inter"/>
              <a:ea typeface="Inter"/>
              <a:cs typeface="Inter"/>
              <a:sym typeface="Inter"/>
            </a:endParaRPr>
          </a:p>
        </p:txBody>
      </p:sp>
      <p:sp>
        <p:nvSpPr>
          <p:cNvPr id="559" name="Google Shape;559;p72"/>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Container Refactor</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Graceful Shutdown</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Why You Don't need Cluster Mode in K8s</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00FF00"/>
              </a:buClr>
              <a:buSzPts val="2600"/>
              <a:buFont typeface="Inter"/>
              <a:buChar char="•"/>
            </a:pPr>
            <a:r>
              <a:rPr b="1" lang="en" sz="2600">
                <a:solidFill>
                  <a:srgbClr val="00FF00"/>
                </a:solidFill>
                <a:latin typeface="Inter"/>
                <a:ea typeface="Inter"/>
                <a:cs typeface="Inter"/>
                <a:sym typeface="Inter"/>
              </a:rPr>
              <a:t>Scheduled Tasks</a:t>
            </a:r>
            <a:endParaRPr b="1" sz="2600">
              <a:solidFill>
                <a:srgbClr val="00FF00"/>
              </a:solidFill>
              <a:latin typeface="Inter"/>
              <a:ea typeface="Inter"/>
              <a:cs typeface="Inter"/>
              <a:sym typeface="Inter"/>
            </a:endParaRPr>
          </a:p>
          <a:p>
            <a:pPr indent="-497405" lvl="0" marL="609584" rtl="0" algn="l">
              <a:lnSpc>
                <a:spcPct val="90000"/>
              </a:lnSpc>
              <a:spcBef>
                <a:spcPts val="0"/>
              </a:spcBef>
              <a:spcAft>
                <a:spcPts val="0"/>
              </a:spcAft>
              <a:buClr>
                <a:srgbClr val="FFFFFF"/>
              </a:buClr>
              <a:buSzPts val="2600"/>
              <a:buFont typeface="Inter"/>
              <a:buChar char="•"/>
            </a:pPr>
            <a:r>
              <a:rPr b="1" lang="en" sz="2600">
                <a:solidFill>
                  <a:srgbClr val="FFFFFF"/>
                </a:solidFill>
                <a:latin typeface="Inter"/>
                <a:ea typeface="Inter"/>
                <a:cs typeface="Inter"/>
                <a:sym typeface="Inter"/>
              </a:rPr>
              <a:t>Questions</a:t>
            </a:r>
            <a:endParaRPr b="1" sz="2600">
              <a:solidFill>
                <a:srgbClr val="FFFFFF"/>
              </a:solidFill>
              <a:latin typeface="Inter"/>
              <a:ea typeface="Inter"/>
              <a:cs typeface="Inter"/>
              <a:sym typeface="Inter"/>
            </a:endParaRPr>
          </a:p>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11" name="Google Shape;111;p19"/>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12" name="Google Shape;112;p19"/>
          <p:cNvPicPr preferRelativeResize="0"/>
          <p:nvPr/>
        </p:nvPicPr>
        <p:blipFill>
          <a:blip r:embed="rId3">
            <a:alphaModFix/>
          </a:blip>
          <a:stretch>
            <a:fillRect/>
          </a:stretch>
        </p:blipFill>
        <p:spPr>
          <a:xfrm>
            <a:off x="1159475" y="0"/>
            <a:ext cx="6782797" cy="5043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3"/>
          <p:cNvSpPr txBox="1"/>
          <p:nvPr/>
        </p:nvSpPr>
        <p:spPr>
          <a:xfrm>
            <a:off x="449425" y="1198475"/>
            <a:ext cx="6208200" cy="2633100"/>
          </a:xfrm>
          <a:prstGeom prst="rect">
            <a:avLst/>
          </a:prstGeom>
          <a:noFill/>
          <a:ln>
            <a:noFill/>
          </a:ln>
        </p:spPr>
        <p:txBody>
          <a:bodyPr anchorCtr="0" anchor="ctr" bIns="121900" lIns="0" spcFirstLastPara="1" rIns="121900" wrap="square" tIns="0">
            <a:noAutofit/>
          </a:bodyPr>
          <a:lstStyle/>
          <a:p>
            <a:pPr indent="0" lvl="0" marL="0" rtl="0" algn="l">
              <a:lnSpc>
                <a:spcPct val="90000"/>
              </a:lnSpc>
              <a:spcBef>
                <a:spcPts val="0"/>
              </a:spcBef>
              <a:spcAft>
                <a:spcPts val="0"/>
              </a:spcAft>
              <a:buNone/>
            </a:pPr>
            <a:r>
              <a:rPr b="1" lang="en" sz="7000">
                <a:solidFill>
                  <a:schemeClr val="lt1"/>
                </a:solidFill>
                <a:latin typeface="Inter"/>
                <a:ea typeface="Inter"/>
                <a:cs typeface="Inter"/>
                <a:sym typeface="Inter"/>
              </a:rPr>
              <a:t>Questions </a:t>
            </a:r>
            <a:r>
              <a:rPr b="1" lang="en" sz="7000">
                <a:solidFill>
                  <a:srgbClr val="FFFFFF"/>
                </a:solidFill>
                <a:latin typeface="Inter"/>
                <a:ea typeface="Inter"/>
                <a:cs typeface="Inter"/>
                <a:sym typeface="Inter"/>
              </a:rPr>
              <a:t>?</a:t>
            </a:r>
            <a:endParaRPr b="1" sz="7000">
              <a:solidFill>
                <a:srgbClr val="FFFFFF"/>
              </a:solidFill>
              <a:latin typeface="Inter"/>
              <a:ea typeface="Inter"/>
              <a:cs typeface="Inter"/>
              <a:sym typeface="Inter"/>
            </a:endParaRPr>
          </a:p>
        </p:txBody>
      </p:sp>
      <p:sp>
        <p:nvSpPr>
          <p:cNvPr id="565" name="Google Shape;565;p73"/>
          <p:cNvSpPr txBox="1"/>
          <p:nvPr/>
        </p:nvSpPr>
        <p:spPr>
          <a:xfrm>
            <a:off x="3870125" y="522275"/>
            <a:ext cx="4594200" cy="39855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4"/>
          <p:cNvSpPr txBox="1"/>
          <p:nvPr>
            <p:ph type="title"/>
          </p:nvPr>
        </p:nvSpPr>
        <p:spPr>
          <a:xfrm>
            <a:off x="349000" y="2849200"/>
            <a:ext cx="4779300" cy="907200"/>
          </a:xfrm>
          <a:prstGeom prst="rect">
            <a:avLst/>
          </a:prstGeom>
        </p:spPr>
        <p:txBody>
          <a:bodyPr anchorCtr="0" anchor="ctr" bIns="91425" lIns="0" spcFirstLastPara="1" rIns="91425" wrap="square" tIns="0">
            <a:noAutofit/>
          </a:bodyPr>
          <a:lstStyle/>
          <a:p>
            <a:pPr indent="0" lvl="0" marL="0" rtl="0" algn="l">
              <a:spcBef>
                <a:spcPts val="0"/>
              </a:spcBef>
              <a:spcAft>
                <a:spcPts val="0"/>
              </a:spcAft>
              <a:buSzPts val="990"/>
              <a:buNone/>
            </a:pPr>
            <a:r>
              <a:rPr lang="en" sz="2240">
                <a:highlight>
                  <a:schemeClr val="dk1"/>
                </a:highlight>
              </a:rPr>
              <a:t>Naor Tedgi  (Abu Emma)</a:t>
            </a:r>
            <a:endParaRPr sz="2240">
              <a:highlight>
                <a:schemeClr val="dk1"/>
              </a:highlight>
            </a:endParaRPr>
          </a:p>
          <a:p>
            <a:pPr indent="0" lvl="0" marL="0" rtl="0" algn="l">
              <a:spcBef>
                <a:spcPts val="0"/>
              </a:spcBef>
              <a:spcAft>
                <a:spcPts val="0"/>
              </a:spcAft>
              <a:buSzPts val="990"/>
              <a:buNone/>
            </a:pPr>
            <a:r>
              <a:t/>
            </a:r>
            <a:endParaRPr sz="2840" u="sng">
              <a:highlight>
                <a:schemeClr val="dk1"/>
              </a:highlight>
              <a:latin typeface="Arial"/>
              <a:ea typeface="Arial"/>
              <a:cs typeface="Arial"/>
              <a:sym typeface="Arial"/>
            </a:endParaRPr>
          </a:p>
          <a:p>
            <a:pPr indent="0" lvl="0" marL="0" rtl="0" algn="l">
              <a:spcBef>
                <a:spcPts val="0"/>
              </a:spcBef>
              <a:spcAft>
                <a:spcPts val="0"/>
              </a:spcAft>
              <a:buSzPts val="990"/>
              <a:buNone/>
            </a:pPr>
            <a:r>
              <a:t/>
            </a:r>
            <a:endParaRPr sz="2840" u="sng">
              <a:highlight>
                <a:schemeClr val="dk1"/>
              </a:highlight>
              <a:latin typeface="Arial"/>
              <a:ea typeface="Arial"/>
              <a:cs typeface="Arial"/>
              <a:sym typeface="Arial"/>
            </a:endParaRPr>
          </a:p>
        </p:txBody>
      </p:sp>
      <p:sp>
        <p:nvSpPr>
          <p:cNvPr id="571" name="Google Shape;571;p74"/>
          <p:cNvSpPr txBox="1"/>
          <p:nvPr/>
        </p:nvSpPr>
        <p:spPr>
          <a:xfrm>
            <a:off x="542175" y="3389013"/>
            <a:ext cx="7865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600">
              <a:solidFill>
                <a:schemeClr val="dk1"/>
              </a:solidFill>
              <a:highlight>
                <a:schemeClr val="lt1"/>
              </a:highlight>
              <a:latin typeface="Inter"/>
              <a:ea typeface="Inter"/>
              <a:cs typeface="Inter"/>
              <a:sym typeface="Inter"/>
            </a:endParaRPr>
          </a:p>
        </p:txBody>
      </p:sp>
      <p:pic>
        <p:nvPicPr>
          <p:cNvPr id="572" name="Google Shape;572;p74"/>
          <p:cNvPicPr preferRelativeResize="0"/>
          <p:nvPr/>
        </p:nvPicPr>
        <p:blipFill>
          <a:blip r:embed="rId3">
            <a:alphaModFix/>
          </a:blip>
          <a:stretch>
            <a:fillRect/>
          </a:stretch>
        </p:blipFill>
        <p:spPr>
          <a:xfrm>
            <a:off x="718275" y="283475"/>
            <a:ext cx="2288276" cy="2288276"/>
          </a:xfrm>
          <a:prstGeom prst="rect">
            <a:avLst/>
          </a:prstGeom>
          <a:noFill/>
          <a:ln>
            <a:noFill/>
          </a:ln>
        </p:spPr>
      </p:pic>
      <p:sp>
        <p:nvSpPr>
          <p:cNvPr id="573" name="Google Shape;573;p74"/>
          <p:cNvSpPr txBox="1"/>
          <p:nvPr/>
        </p:nvSpPr>
        <p:spPr>
          <a:xfrm>
            <a:off x="4787150" y="3800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Inter"/>
                <a:ea typeface="Inter"/>
                <a:cs typeface="Inter"/>
                <a:sym typeface="Inter"/>
                <a:hlinkClick r:id="rId4"/>
              </a:rPr>
              <a:t>https://github.com/ntedgi</a:t>
            </a:r>
            <a:endParaRPr b="1">
              <a:solidFill>
                <a:schemeClr val="lt1"/>
              </a:solidFill>
              <a:latin typeface="Inter"/>
              <a:ea typeface="Inter"/>
              <a:cs typeface="Inter"/>
              <a:sym typeface="Inter"/>
            </a:endParaRPr>
          </a:p>
        </p:txBody>
      </p:sp>
      <p:sp>
        <p:nvSpPr>
          <p:cNvPr id="574" name="Google Shape;574;p74"/>
          <p:cNvSpPr txBox="1"/>
          <p:nvPr/>
        </p:nvSpPr>
        <p:spPr>
          <a:xfrm>
            <a:off x="4787150" y="4200750"/>
            <a:ext cx="418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latin typeface="Inter"/>
                <a:ea typeface="Inter"/>
                <a:cs typeface="Inter"/>
                <a:sym typeface="Inter"/>
                <a:hlinkClick r:id="rId5"/>
              </a:rPr>
              <a:t>https://github.com/ntedgi/infra-meetings</a:t>
            </a:r>
            <a:endParaRPr b="1">
              <a:solidFill>
                <a:schemeClr val="lt1"/>
              </a:solidFill>
              <a:latin typeface="Inter"/>
              <a:ea typeface="Inter"/>
              <a:cs typeface="Inter"/>
              <a:sym typeface="Inter"/>
            </a:endParaRPr>
          </a:p>
        </p:txBody>
      </p:sp>
      <p:pic>
        <p:nvPicPr>
          <p:cNvPr id="575" name="Google Shape;575;p74"/>
          <p:cNvPicPr preferRelativeResize="0"/>
          <p:nvPr/>
        </p:nvPicPr>
        <p:blipFill>
          <a:blip r:embed="rId6">
            <a:alphaModFix/>
          </a:blip>
          <a:stretch>
            <a:fillRect/>
          </a:stretch>
        </p:blipFill>
        <p:spPr>
          <a:xfrm>
            <a:off x="3633625" y="3629987"/>
            <a:ext cx="1091462" cy="1091462"/>
          </a:xfrm>
          <a:prstGeom prst="rect">
            <a:avLst/>
          </a:prstGeom>
          <a:noFill/>
          <a:ln>
            <a:noFill/>
          </a:ln>
        </p:spPr>
      </p:pic>
      <p:sp>
        <p:nvSpPr>
          <p:cNvPr id="576" name="Google Shape;576;p74"/>
          <p:cNvSpPr txBox="1"/>
          <p:nvPr/>
        </p:nvSpPr>
        <p:spPr>
          <a:xfrm>
            <a:off x="4283650" y="786100"/>
            <a:ext cx="3000000" cy="7068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 sz="4240">
                <a:solidFill>
                  <a:schemeClr val="lt1"/>
                </a:solidFill>
                <a:highlight>
                  <a:schemeClr val="dk1"/>
                </a:highlight>
                <a:latin typeface="Inter"/>
                <a:ea typeface="Inter"/>
                <a:cs typeface="Inter"/>
                <a:sym typeface="Inter"/>
              </a:rPr>
              <a:t>Thanks! </a:t>
            </a:r>
            <a:endParaRPr b="1" sz="4240">
              <a:solidFill>
                <a:schemeClr val="lt1"/>
              </a:solidFill>
              <a:highlight>
                <a:schemeClr val="dk1"/>
              </a:highlight>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18" name="Google Shape;118;p20"/>
          <p:cNvSpPr txBox="1"/>
          <p:nvPr/>
        </p:nvSpPr>
        <p:spPr>
          <a:xfrm>
            <a:off x="1367550" y="1384175"/>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graphicFrame>
        <p:nvGraphicFramePr>
          <p:cNvPr id="119" name="Google Shape;119;p20"/>
          <p:cNvGraphicFramePr/>
          <p:nvPr/>
        </p:nvGraphicFramePr>
        <p:xfrm>
          <a:off x="1531850" y="2732475"/>
          <a:ext cx="3000000" cy="3000000"/>
        </p:xfrm>
        <a:graphic>
          <a:graphicData uri="http://schemas.openxmlformats.org/drawingml/2006/table">
            <a:tbl>
              <a:tblPr>
                <a:noFill/>
                <a:tableStyleId>{8F07D0EC-9A0C-4F69-86C3-1D404354EA1D}</a:tableStyleId>
              </a:tblPr>
              <a:tblGrid>
                <a:gridCol w="3570000"/>
                <a:gridCol w="1772775"/>
                <a:gridCol w="1137025"/>
              </a:tblGrid>
              <a:tr h="842975">
                <a:tc>
                  <a:txBody>
                    <a:bodyPr/>
                    <a:lstStyle/>
                    <a:p>
                      <a:pPr indent="0" lvl="0" marL="0" rtl="0" algn="l">
                        <a:spcBef>
                          <a:spcPts val="0"/>
                        </a:spcBef>
                        <a:spcAft>
                          <a:spcPts val="0"/>
                        </a:spcAft>
                        <a:buNone/>
                      </a:pPr>
                      <a:r>
                        <a:rPr lang="en" sz="900"/>
                        <a:t>Pulling image</a:t>
                      </a:r>
                      <a:endParaRPr sz="900"/>
                    </a:p>
                  </a:txBody>
                  <a:tcPr marT="63500" marB="63500" marR="63500" marL="63500">
                    <a:solidFill>
                      <a:srgbClr val="00FF00"/>
                    </a:solidFill>
                  </a:tcPr>
                </a:tc>
                <a:tc>
                  <a:txBody>
                    <a:bodyPr/>
                    <a:lstStyle/>
                    <a:p>
                      <a:pPr indent="0" lvl="0" marL="0" rtl="0" algn="l">
                        <a:spcBef>
                          <a:spcPts val="0"/>
                        </a:spcBef>
                        <a:spcAft>
                          <a:spcPts val="0"/>
                        </a:spcAft>
                        <a:buNone/>
                      </a:pPr>
                      <a:r>
                        <a:rPr lang="en" sz="900"/>
                        <a:t>Compile source code</a:t>
                      </a:r>
                      <a:endParaRPr sz="900"/>
                    </a:p>
                  </a:txBody>
                  <a:tcPr marT="63500" marB="63500" marR="63500" marL="63500">
                    <a:solidFill>
                      <a:srgbClr val="FFFF00"/>
                    </a:solidFill>
                  </a:tcPr>
                </a:tc>
                <a:tc>
                  <a:txBody>
                    <a:bodyPr/>
                    <a:lstStyle/>
                    <a:p>
                      <a:pPr indent="0" lvl="0" marL="0" rtl="0" algn="l">
                        <a:spcBef>
                          <a:spcPts val="0"/>
                        </a:spcBef>
                        <a:spcAft>
                          <a:spcPts val="0"/>
                        </a:spcAft>
                        <a:buNone/>
                      </a:pPr>
                      <a:r>
                        <a:rPr lang="en" sz="900"/>
                        <a:t>Startup time</a:t>
                      </a:r>
                      <a:endParaRPr sz="900"/>
                    </a:p>
                  </a:txBody>
                  <a:tcPr marT="63500" marB="63500" marR="63500" marL="63500">
                    <a:solidFill>
                      <a:srgbClr val="FF9900"/>
                    </a:solidFill>
                  </a:tcPr>
                </a:tc>
              </a:tr>
            </a:tbl>
          </a:graphicData>
        </a:graphic>
      </p:graphicFrame>
      <p:sp>
        <p:nvSpPr>
          <p:cNvPr id="120" name="Google Shape;120;p20"/>
          <p:cNvSpPr txBox="1"/>
          <p:nvPr/>
        </p:nvSpPr>
        <p:spPr>
          <a:xfrm>
            <a:off x="246525" y="333800"/>
            <a:ext cx="8309400" cy="123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 sz="1600">
                <a:solidFill>
                  <a:schemeClr val="lt1"/>
                </a:solidFill>
                <a:latin typeface="Inter"/>
                <a:ea typeface="Inter"/>
                <a:cs typeface="Inter"/>
                <a:sym typeface="Inter"/>
              </a:rPr>
              <a:t>Upon EC2 startup, we first compile the code and then proceed to run the compiled application</a:t>
            </a:r>
            <a:endParaRPr b="1" sz="1600">
              <a:solidFill>
                <a:schemeClr val="lt1"/>
              </a:solidFill>
              <a:latin typeface="Inter"/>
              <a:ea typeface="Inter"/>
              <a:cs typeface="Inter"/>
              <a:sym typeface="Inter"/>
            </a:endParaRPr>
          </a:p>
        </p:txBody>
      </p:sp>
      <p:sp>
        <p:nvSpPr>
          <p:cNvPr id="121" name="Google Shape;121;p20"/>
          <p:cNvSpPr txBox="1"/>
          <p:nvPr/>
        </p:nvSpPr>
        <p:spPr>
          <a:xfrm>
            <a:off x="2213850" y="1565600"/>
            <a:ext cx="495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BCBEC4"/>
                </a:solidFill>
                <a:highlight>
                  <a:srgbClr val="1E1F22"/>
                </a:highlight>
                <a:latin typeface="Courier New"/>
                <a:ea typeface="Courier New"/>
                <a:cs typeface="Courier New"/>
                <a:sym typeface="Courier New"/>
              </a:rPr>
              <a:t>#!/usr/bin/env bash</a:t>
            </a:r>
            <a:endParaRPr b="1" sz="15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500">
                <a:solidFill>
                  <a:srgbClr val="C57633"/>
                </a:solidFill>
                <a:highlight>
                  <a:srgbClr val="1E1F22"/>
                </a:highlight>
                <a:latin typeface="Courier New"/>
                <a:ea typeface="Courier New"/>
                <a:cs typeface="Courier New"/>
                <a:sym typeface="Courier New"/>
              </a:rPr>
              <a:t>npm </a:t>
            </a:r>
            <a:r>
              <a:rPr lang="en" sz="1500">
                <a:solidFill>
                  <a:srgbClr val="BCBEC4"/>
                </a:solidFill>
                <a:highlight>
                  <a:srgbClr val="1E1F22"/>
                </a:highlight>
                <a:latin typeface="Courier New"/>
                <a:ea typeface="Courier New"/>
                <a:cs typeface="Courier New"/>
                <a:sym typeface="Courier New"/>
              </a:rPr>
              <a:t>run build;</a:t>
            </a:r>
            <a:endParaRPr sz="1500">
              <a:solidFill>
                <a:srgbClr val="BCBEC4"/>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rPr lang="en" sz="1500">
                <a:solidFill>
                  <a:srgbClr val="C57633"/>
                </a:solidFill>
                <a:highlight>
                  <a:srgbClr val="1E1F22"/>
                </a:highlight>
                <a:latin typeface="Courier New"/>
                <a:ea typeface="Courier New"/>
                <a:cs typeface="Courier New"/>
                <a:sym typeface="Courier New"/>
              </a:rPr>
              <a:t>forever </a:t>
            </a:r>
            <a:r>
              <a:rPr lang="en" sz="1500">
                <a:solidFill>
                  <a:srgbClr val="BCBEC4"/>
                </a:solidFill>
                <a:highlight>
                  <a:srgbClr val="1E1F22"/>
                </a:highlight>
                <a:latin typeface="Courier New"/>
                <a:ea typeface="Courier New"/>
                <a:cs typeface="Courier New"/>
                <a:sym typeface="Courier New"/>
              </a:rPr>
              <a:t>dist/app.js dist/apps/$1</a:t>
            </a:r>
            <a:endParaRPr sz="1500">
              <a:solidFill>
                <a:srgbClr val="BCBEC4"/>
              </a:solidFill>
              <a:highlight>
                <a:srgbClr val="1E1F22"/>
              </a:highlight>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27" name="Google Shape;127;p21"/>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28" name="Google Shape;128;p21"/>
          <p:cNvSpPr txBox="1"/>
          <p:nvPr/>
        </p:nvSpPr>
        <p:spPr>
          <a:xfrm>
            <a:off x="657525" y="1106925"/>
            <a:ext cx="7390800" cy="189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Clr>
                <a:schemeClr val="dk1"/>
              </a:buClr>
              <a:buSzPts val="1100"/>
              <a:buFont typeface="Arial"/>
              <a:buNone/>
            </a:pPr>
            <a:r>
              <a:rPr b="1" lang="en" sz="1600">
                <a:solidFill>
                  <a:schemeClr val="lt1"/>
                </a:solidFill>
                <a:latin typeface="Inter"/>
                <a:ea typeface="Inter"/>
                <a:cs typeface="Inter"/>
                <a:sym typeface="Inter"/>
              </a:rPr>
              <a:t>Issues with this Approach:</a:t>
            </a:r>
            <a:endParaRPr b="1" sz="1600">
              <a:solidFill>
                <a:schemeClr val="lt1"/>
              </a:solidFill>
              <a:latin typeface="Inter"/>
              <a:ea typeface="Inter"/>
              <a:cs typeface="Inter"/>
              <a:sym typeface="Inter"/>
            </a:endParaRPr>
          </a:p>
          <a:p>
            <a:pPr indent="-330200" lvl="0" marL="457200" rtl="0" algn="l">
              <a:lnSpc>
                <a:spcPct val="115000"/>
              </a:lnSpc>
              <a:spcBef>
                <a:spcPts val="400"/>
              </a:spcBef>
              <a:spcAft>
                <a:spcPts val="0"/>
              </a:spcAft>
              <a:buClr>
                <a:schemeClr val="lt1"/>
              </a:buClr>
              <a:buSzPts val="1600"/>
              <a:buFont typeface="Inter"/>
              <a:buAutoNum type="arabicPeriod"/>
            </a:pPr>
            <a:r>
              <a:rPr b="1" lang="en" sz="1600">
                <a:solidFill>
                  <a:schemeClr val="lt1"/>
                </a:solidFill>
                <a:latin typeface="Inter"/>
                <a:ea typeface="Inter"/>
                <a:cs typeface="Inter"/>
                <a:sym typeface="Inter"/>
              </a:rPr>
              <a:t>Size of image (Disk size)  for single pod / server in disk is contains a lot of OS utils and development dependencies  that we don't need at runtime  (do you need mocha or g++ on prod?)</a:t>
            </a:r>
            <a:endParaRPr b="1" sz="1600">
              <a:solidFill>
                <a:schemeClr val="lt1"/>
              </a:solidFill>
              <a:latin typeface="Inter"/>
              <a:ea typeface="Inter"/>
              <a:cs typeface="Inter"/>
              <a:sym typeface="Inter"/>
            </a:endParaRPr>
          </a:p>
          <a:p>
            <a:pPr indent="-330200" lvl="0" marL="457200" rtl="0" algn="l">
              <a:lnSpc>
                <a:spcPct val="115000"/>
              </a:lnSpc>
              <a:spcBef>
                <a:spcPts val="0"/>
              </a:spcBef>
              <a:spcAft>
                <a:spcPts val="0"/>
              </a:spcAft>
              <a:buClr>
                <a:schemeClr val="lt1"/>
              </a:buClr>
              <a:buSzPts val="1600"/>
              <a:buFont typeface="Inter"/>
              <a:buAutoNum type="arabicPeriod"/>
            </a:pPr>
            <a:r>
              <a:rPr b="1" lang="en" sz="1600">
                <a:solidFill>
                  <a:schemeClr val="lt1"/>
                </a:solidFill>
                <a:latin typeface="Inter"/>
                <a:ea typeface="Inter"/>
                <a:cs typeface="Inter"/>
                <a:sym typeface="Inter"/>
              </a:rPr>
              <a:t>The application startup time is slow because we need to first compile the code before running </a:t>
            </a:r>
            <a:endParaRPr b="1" sz="1600">
              <a:solidFill>
                <a:schemeClr val="lt1"/>
              </a:solidFill>
              <a:latin typeface="Inter"/>
              <a:ea typeface="Inter"/>
              <a:cs typeface="Inter"/>
              <a:sym typeface="Inter"/>
            </a:endParaRPr>
          </a:p>
        </p:txBody>
      </p:sp>
      <p:sp>
        <p:nvSpPr>
          <p:cNvPr id="129" name="Google Shape;129;p21"/>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nvSpPr>
        <p:spPr>
          <a:xfrm>
            <a:off x="3553850" y="199750"/>
            <a:ext cx="4677300" cy="4543200"/>
          </a:xfrm>
          <a:prstGeom prst="rect">
            <a:avLst/>
          </a:prstGeom>
          <a:noFill/>
          <a:ln>
            <a:noFill/>
          </a:ln>
        </p:spPr>
        <p:txBody>
          <a:bodyPr anchorCtr="0" anchor="ctr" bIns="0" lIns="0" spcFirstLastPara="1" rIns="91425" wrap="square" tIns="0">
            <a:noAutofit/>
          </a:bodyPr>
          <a:lstStyle/>
          <a:p>
            <a:pPr indent="-332305" lvl="0" marL="609584" rtl="0" algn="l">
              <a:lnSpc>
                <a:spcPct val="90000"/>
              </a:lnSpc>
              <a:spcBef>
                <a:spcPts val="0"/>
              </a:spcBef>
              <a:spcAft>
                <a:spcPts val="0"/>
              </a:spcAft>
              <a:buNone/>
            </a:pPr>
            <a:r>
              <a:t/>
            </a:r>
            <a:endParaRPr b="1" sz="2600">
              <a:solidFill>
                <a:srgbClr val="FFFFFF"/>
              </a:solidFill>
              <a:latin typeface="Inter"/>
              <a:ea typeface="Inter"/>
              <a:cs typeface="Inter"/>
              <a:sym typeface="Inter"/>
            </a:endParaRPr>
          </a:p>
        </p:txBody>
      </p:sp>
      <p:sp>
        <p:nvSpPr>
          <p:cNvPr id="135" name="Google Shape;135;p22"/>
          <p:cNvSpPr txBox="1"/>
          <p:nvPr/>
        </p:nvSpPr>
        <p:spPr>
          <a:xfrm>
            <a:off x="0" y="0"/>
            <a:ext cx="9144000" cy="1397700"/>
          </a:xfrm>
          <a:prstGeom prst="rect">
            <a:avLst/>
          </a:prstGeom>
          <a:noFill/>
          <a:ln>
            <a:noFill/>
          </a:ln>
        </p:spPr>
        <p:txBody>
          <a:bodyPr anchorCtr="0" anchor="t" bIns="91425" lIns="91425" spcFirstLastPara="1" rIns="91425" wrap="square" tIns="91425">
            <a:spAutoFit/>
          </a:bodyPr>
          <a:lstStyle/>
          <a:p>
            <a:pPr indent="0" lvl="0" marL="609584" rtl="0" algn="l">
              <a:lnSpc>
                <a:spcPct val="90000"/>
              </a:lnSpc>
              <a:spcBef>
                <a:spcPts val="0"/>
              </a:spcBef>
              <a:spcAft>
                <a:spcPts val="0"/>
              </a:spcAft>
              <a:buNone/>
            </a:pPr>
            <a:r>
              <a:t/>
            </a:r>
            <a:endParaRPr b="1" sz="2600">
              <a:solidFill>
                <a:schemeClr val="lt1"/>
              </a:solidFill>
              <a:latin typeface="Inter"/>
              <a:ea typeface="Inter"/>
              <a:cs typeface="Inter"/>
              <a:sym typeface="Inter"/>
            </a:endParaRPr>
          </a:p>
          <a:p>
            <a:pPr indent="0" lvl="0" marL="609584" rtl="0" algn="l">
              <a:lnSpc>
                <a:spcPct val="90000"/>
              </a:lnSpc>
              <a:spcBef>
                <a:spcPts val="0"/>
              </a:spcBef>
              <a:spcAft>
                <a:spcPts val="0"/>
              </a:spcAft>
              <a:buNone/>
            </a:pPr>
            <a:r>
              <a:rPr b="1" lang="en" sz="2600">
                <a:solidFill>
                  <a:schemeClr val="lt1"/>
                </a:solidFill>
                <a:latin typeface="Inter"/>
                <a:ea typeface="Inter"/>
                <a:cs typeface="Inter"/>
                <a:sym typeface="Inter"/>
              </a:rPr>
              <a:t>Container Refactor</a:t>
            </a:r>
            <a:endParaRPr b="1" sz="2600">
              <a:solidFill>
                <a:schemeClr val="lt1"/>
              </a:solidFill>
              <a:latin typeface="Inter"/>
              <a:ea typeface="Inter"/>
              <a:cs typeface="Inter"/>
              <a:sym typeface="Inter"/>
            </a:endParaRPr>
          </a:p>
          <a:p>
            <a:pPr indent="0" lvl="0" marL="0" rtl="0" algn="ctr">
              <a:lnSpc>
                <a:spcPct val="115000"/>
              </a:lnSpc>
              <a:spcBef>
                <a:spcPts val="0"/>
              </a:spcBef>
              <a:spcAft>
                <a:spcPts val="0"/>
              </a:spcAft>
              <a:buNone/>
            </a:pPr>
            <a:r>
              <a:t/>
            </a:r>
            <a:endParaRPr b="1" sz="3200" u="sng">
              <a:solidFill>
                <a:schemeClr val="lt1"/>
              </a:solidFill>
              <a:highlight>
                <a:schemeClr val="dk1"/>
              </a:highlight>
              <a:latin typeface="Inter"/>
              <a:ea typeface="Inter"/>
              <a:cs typeface="Inter"/>
              <a:sym typeface="Inter"/>
            </a:endParaRPr>
          </a:p>
        </p:txBody>
      </p:sp>
      <p:sp>
        <p:nvSpPr>
          <p:cNvPr id="136" name="Google Shape;136;p22"/>
          <p:cNvSpPr txBox="1"/>
          <p:nvPr/>
        </p:nvSpPr>
        <p:spPr>
          <a:xfrm>
            <a:off x="1159475" y="1629800"/>
            <a:ext cx="72717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600">
              <a:solidFill>
                <a:schemeClr val="lt1"/>
              </a:solidFill>
              <a:highlight>
                <a:schemeClr val="dk1"/>
              </a:highlight>
            </a:endParaRPr>
          </a:p>
        </p:txBody>
      </p:sp>
      <p:pic>
        <p:nvPicPr>
          <p:cNvPr id="137" name="Google Shape;137;p22"/>
          <p:cNvPicPr preferRelativeResize="0"/>
          <p:nvPr/>
        </p:nvPicPr>
        <p:blipFill>
          <a:blip r:embed="rId3">
            <a:alphaModFix/>
          </a:blip>
          <a:stretch>
            <a:fillRect/>
          </a:stretch>
        </p:blipFill>
        <p:spPr>
          <a:xfrm rot="5400000">
            <a:off x="4005786" y="656388"/>
            <a:ext cx="3773427" cy="4519301"/>
          </a:xfrm>
          <a:prstGeom prst="rect">
            <a:avLst/>
          </a:prstGeom>
          <a:noFill/>
          <a:ln>
            <a:noFill/>
          </a:ln>
        </p:spPr>
      </p:pic>
      <p:pic>
        <p:nvPicPr>
          <p:cNvPr id="138" name="Google Shape;138;p22"/>
          <p:cNvPicPr preferRelativeResize="0"/>
          <p:nvPr/>
        </p:nvPicPr>
        <p:blipFill>
          <a:blip r:embed="rId4">
            <a:alphaModFix/>
          </a:blip>
          <a:stretch>
            <a:fillRect/>
          </a:stretch>
        </p:blipFill>
        <p:spPr>
          <a:xfrm>
            <a:off x="1042950" y="2023700"/>
            <a:ext cx="1784675" cy="178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